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2534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6858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600" b="1">
                <a:solidFill>
                  <a:srgbClr val="253464"/>
                </a:solidFill>
                <a:latin typeface="Aptos"/>
              </a:rPr>
              <a:t>ISO/IEC 17020:2026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176272"/>
            <a:ext cx="10515600" cy="6858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694578"/>
                </a:solidFill>
                <a:latin typeface="Aptos"/>
              </a:rPr>
              <a:t>MUAYENE KURULUŞLARI İÇİN ŞARTLAR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063240"/>
            <a:ext cx="9875520" cy="6400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000" b="0">
                <a:solidFill>
                  <a:srgbClr val="23272F"/>
                </a:solidFill>
                <a:latin typeface="Aptos"/>
              </a:rPr>
              <a:t>Güncel Standart Eğitimi ve 2012 → 2026 Geçiş Rehberi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023360"/>
            <a:ext cx="411480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600" b="1">
                <a:solidFill>
                  <a:srgbClr val="253464"/>
                </a:solidFill>
                <a:latin typeface="Aptos"/>
              </a:rPr>
              <a:t>Eğitmen: ARZU AŞAN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462272"/>
            <a:ext cx="621792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>
                <a:solidFill>
                  <a:srgbClr val="5A5F69"/>
                </a:solidFill>
                <a:latin typeface="Aptos"/>
              </a:rPr>
              <a:t>Yayın: 27 Mart 2026 • 3. Baskı</a:t>
            </a:r>
          </a:p>
        </p:txBody>
      </p:sp>
      <p:pic>
        <p:nvPicPr>
          <p:cNvPr id="9" name="Picture 8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560" y="3794760"/>
            <a:ext cx="3383280" cy="305476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1520" y="5989320"/>
            <a:ext cx="1078992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900" b="0">
                <a:solidFill>
                  <a:srgbClr val="64646E"/>
                </a:solidFill>
                <a:latin typeface="Aptos"/>
              </a:rPr>
              <a:t>Eğitim materyali — standardın yerine geçmez; uygulamada yayımlanmış standart metni ve TÜRKAK dokümanları esas alınır.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EĞİTİMİN HEDEFLERİ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607040" cy="34747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>
                <a:solidFill>
                  <a:srgbClr val="694578"/>
                </a:solidFill>
                <a:latin typeface="Aptos"/>
              </a:rPr>
              <a:t>Katılımcı eğitim sonunda neyi yapabiliyor olmalı?</a:t>
            </a:r>
          </a:p>
        </p:txBody>
      </p:sp>
      <p:pic>
        <p:nvPicPr>
          <p:cNvPr id="5" name="Picture 4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417320"/>
            <a:ext cx="3474720" cy="1508760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417320"/>
            <a:ext cx="73152" cy="1508760"/>
          </a:xfrm>
          <a:prstGeom prst="rect">
            <a:avLst/>
          </a:prstGeom>
          <a:solidFill>
            <a:srgbClr val="29B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6968" y="1563624"/>
            <a:ext cx="3154679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1 • STANDARDI OKUMAK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1947672"/>
            <a:ext cx="3127248" cy="85039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2026 yapısını, temel kavramları ve şartların birbirleriyle ilişkisini doğru yorumlamak.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1417320"/>
            <a:ext cx="3474720" cy="1508760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3400" y="1417320"/>
            <a:ext cx="73152" cy="1508760"/>
          </a:xfrm>
          <a:prstGeom prst="rect">
            <a:avLst/>
          </a:prstGeom>
          <a:solidFill>
            <a:srgbClr val="6945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4568" y="1563624"/>
            <a:ext cx="3154679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2 • UYGULAMAK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1947672"/>
            <a:ext cx="3127248" cy="85039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Tarafsızlık, yetkinlik, ekipman, proses, raporlama ve yönetim sistemi şartlarını günlük işe çevirmek.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01000" y="1417320"/>
            <a:ext cx="3474720" cy="1508760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01000" y="1417320"/>
            <a:ext cx="73152" cy="1508760"/>
          </a:xfrm>
          <a:prstGeom prst="rect">
            <a:avLst/>
          </a:prstGeom>
          <a:solidFill>
            <a:srgbClr val="D689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02168" y="1563624"/>
            <a:ext cx="3154679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3 • GEÇİŞİ YÖNETMEK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02168" y="1947672"/>
            <a:ext cx="3127248" cy="85039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2012 sistemindeki doküman/kayıtları gap analiziyle 2026 şartlarına uyarlamak.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828800" y="3337560"/>
            <a:ext cx="3840480" cy="1508760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828800" y="3337560"/>
            <a:ext cx="73152" cy="1508760"/>
          </a:xfrm>
          <a:prstGeom prst="rect">
            <a:avLst/>
          </a:prstGeom>
          <a:solidFill>
            <a:srgbClr val="367D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029968" y="3483864"/>
            <a:ext cx="352044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4 • DENETİME HAZIRLANMAK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29968" y="3867911"/>
            <a:ext cx="3493008" cy="85039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Objektif kanıtı önceden tanımlamak; iç tetkik ve yönetimin gözden geçirmesini risk odaklı yürütmek.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46520" y="3337560"/>
            <a:ext cx="3840480" cy="1508760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446520" y="3337560"/>
            <a:ext cx="73152" cy="1508760"/>
          </a:xfrm>
          <a:prstGeom prst="rect">
            <a:avLst/>
          </a:prstGeom>
          <a:solidFill>
            <a:srgbClr val="AA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47688" y="3483864"/>
            <a:ext cx="352044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5 • HATALARI ÖNLEMEK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47688" y="3867911"/>
            <a:ext cx="3493008" cy="85039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Sık uygunsuzluk alanlarını tanımak ve düzeltici faaliyetleri kök nedene bağlamak.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2026 REVİZYONU: NEDEN ÖNEMLİ?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ISO/IEC 17020:2026, 2012 baskısının yerini alan 3. baskıdır; standardın başlığı “Muayene kuruluşları için şartlar” olarak sadeleştirilmiştir.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Revizyon; CASCO ortak unsurları ve ISO/IEC 17000 ailesiyle uyumu güçlendirir, terminolojiyi ve şartların yerleşimini günceller.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Öne çıkan değişiklikler: bağımsızlık modelinin yeniden kurulması, tarafsızlık/gizlilik hükümlerinin güçlendirilmesi, personel hükümlerinin genişlemesi, dışarıdan sağlanan ürün-hizmetlerin sistematik kontrolü, veri/bilgi kontrolü ve risk-fırsat yaklaşımı.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2012’deki “önleyici faaliyet” mantığı, 2026’da risk ve fırsatların ele alınması yaklaşımına dönüşmüştür.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ISO; TÜRKAK 09.04.2026 duyurusu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ISO/IEC 17020:2026 YAPISI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607040" cy="34747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>
                <a:solidFill>
                  <a:srgbClr val="694578"/>
                </a:solidFill>
                <a:latin typeface="Aptos"/>
              </a:rPr>
              <a:t>Standart artık 8 ana bölüm + 2 ek üzerinden okunur</a:t>
            </a:r>
          </a:p>
        </p:txBody>
      </p:sp>
      <p:pic>
        <p:nvPicPr>
          <p:cNvPr id="5" name="Picture 4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417320"/>
            <a:ext cx="5212080" cy="1280160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417320"/>
            <a:ext cx="73152" cy="1280160"/>
          </a:xfrm>
          <a:prstGeom prst="rect">
            <a:avLst/>
          </a:prstGeom>
          <a:solidFill>
            <a:srgbClr val="29B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6968" y="1563624"/>
            <a:ext cx="489204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4 • Genel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1947672"/>
            <a:ext cx="4864608" cy="62179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Tarafsızlık • Gizlilik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417320"/>
            <a:ext cx="5212080" cy="1280160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17920" y="1417320"/>
            <a:ext cx="73152" cy="1280160"/>
          </a:xfrm>
          <a:prstGeom prst="rect">
            <a:avLst/>
          </a:prstGeom>
          <a:solidFill>
            <a:srgbClr val="6945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9088" y="1563624"/>
            <a:ext cx="489204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5 • Yapısal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9088" y="1947672"/>
            <a:ext cx="4864608" cy="62179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Bağımsızlık • Tüzel kişilik/yükümlülük • Organizasyon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5212080" cy="1280160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85800" y="2971800"/>
            <a:ext cx="73152" cy="1280160"/>
          </a:xfrm>
          <a:prstGeom prst="rect">
            <a:avLst/>
          </a:prstGeom>
          <a:solidFill>
            <a:srgbClr val="D689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6968" y="3118104"/>
            <a:ext cx="489204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6 • Kaynak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968" y="3502152"/>
            <a:ext cx="4864608" cy="62179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Personel • Tesis ve ekipman • Dışarıdan sağlanan ürün/hizmet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2971800"/>
            <a:ext cx="5212080" cy="1280160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17920" y="2971800"/>
            <a:ext cx="73152" cy="1280160"/>
          </a:xfrm>
          <a:prstGeom prst="rect">
            <a:avLst/>
          </a:prstGeom>
          <a:solidFill>
            <a:srgbClr val="367D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3118104"/>
            <a:ext cx="489204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7 • Proses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3502152"/>
            <a:ext cx="4864608" cy="62179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Sözleşme • Yöntem • Öğeler • Kayıt • Veri • Rapor • İtiraz • Şikâyet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" y="4526280"/>
            <a:ext cx="5212080" cy="1280160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85800" y="4526280"/>
            <a:ext cx="73152" cy="1280160"/>
          </a:xfrm>
          <a:prstGeom prst="rect">
            <a:avLst/>
          </a:prstGeom>
          <a:solidFill>
            <a:srgbClr val="AA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86968" y="4672584"/>
            <a:ext cx="489204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8 • Yönetim Sistemi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6968" y="5056632"/>
            <a:ext cx="4864608" cy="62179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Politikalar • Dokümante bilgi • Risk/fırsat • DÖF • İç tetkik • YGG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17920" y="4526280"/>
            <a:ext cx="5212080" cy="1280160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217920" y="4526280"/>
            <a:ext cx="73152" cy="1280160"/>
          </a:xfrm>
          <a:prstGeom prst="rect">
            <a:avLst/>
          </a:prstGeom>
          <a:solidFill>
            <a:srgbClr val="2534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19088" y="4672584"/>
            <a:ext cx="489204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Ek A/B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19088" y="5056632"/>
            <a:ext cx="4864608" cy="62179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Bağımsızlık şartları • Rapor/sertifika isteğe bağlı unsurları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2012 → 2026: NOKTA ATIŞ DEĞİŞİKLİKLER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607040" cy="34747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>
                <a:solidFill>
                  <a:srgbClr val="694578"/>
                </a:solidFill>
                <a:latin typeface="Aptos"/>
              </a:rPr>
              <a:t>Eğitimde özellikle üzerinde durulması gereken alanlar</a:t>
            </a:r>
          </a:p>
        </p:txBody>
      </p:sp>
      <p:pic>
        <p:nvPicPr>
          <p:cNvPr id="5" name="Picture 4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5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1371600"/>
            <a:ext cx="2148840" cy="502920"/>
          </a:xfrm>
          <a:prstGeom prst="rect">
            <a:avLst/>
          </a:prstGeom>
          <a:solidFill>
            <a:srgbClr val="25346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3231" y="1481328"/>
            <a:ext cx="2002536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KONU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1371600"/>
            <a:ext cx="3794760" cy="502920"/>
          </a:xfrm>
          <a:prstGeom prst="rect">
            <a:avLst/>
          </a:prstGeom>
          <a:solidFill>
            <a:srgbClr val="25346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62072" y="1481328"/>
            <a:ext cx="3648456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2012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0" y="1371600"/>
            <a:ext cx="4937760" cy="502920"/>
          </a:xfrm>
          <a:prstGeom prst="rect">
            <a:avLst/>
          </a:prstGeom>
          <a:solidFill>
            <a:srgbClr val="25346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56832" y="1481328"/>
            <a:ext cx="4791456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2026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1874519"/>
            <a:ext cx="2148840" cy="713232"/>
          </a:xfrm>
          <a:prstGeom prst="rect">
            <a:avLst/>
          </a:prstGeom>
          <a:solidFill>
            <a:srgbClr val="FFFFFF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1" y="1956815"/>
            <a:ext cx="200253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53464"/>
                </a:solidFill>
                <a:latin typeface="Aptos"/>
              </a:rPr>
              <a:t>Bağımsızlık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788920" y="1874519"/>
            <a:ext cx="3794760" cy="713232"/>
          </a:xfrm>
          <a:prstGeom prst="rect">
            <a:avLst/>
          </a:prstGeom>
          <a:solidFill>
            <a:srgbClr val="FFFFFF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862072" y="1956815"/>
            <a:ext cx="364845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0">
                <a:solidFill>
                  <a:srgbClr val="23272F"/>
                </a:solidFill>
                <a:latin typeface="Aptos"/>
              </a:rPr>
              <a:t>Tip A / B / C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0" y="1874519"/>
            <a:ext cx="4937760" cy="713232"/>
          </a:xfrm>
          <a:prstGeom prst="rect">
            <a:avLst/>
          </a:prstGeom>
          <a:solidFill>
            <a:srgbClr val="FFFFFF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56832" y="1956815"/>
            <a:ext cx="479145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0">
                <a:solidFill>
                  <a:srgbClr val="23272F"/>
                </a:solidFill>
                <a:latin typeface="Aptos"/>
              </a:rPr>
              <a:t>Tip A / Tip A Olmayan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2587752"/>
            <a:ext cx="2148840" cy="713232"/>
          </a:xfrm>
          <a:prstGeom prst="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3231" y="2670048"/>
            <a:ext cx="200253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53464"/>
                </a:solidFill>
                <a:latin typeface="Aptos"/>
              </a:rPr>
              <a:t>Dış kaynak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788920" y="2587752"/>
            <a:ext cx="3794760" cy="713232"/>
          </a:xfrm>
          <a:prstGeom prst="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62072" y="2670048"/>
            <a:ext cx="364845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0">
                <a:solidFill>
                  <a:srgbClr val="23272F"/>
                </a:solidFill>
                <a:latin typeface="Aptos"/>
              </a:rPr>
              <a:t>Taşerona verme odaklı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0" y="2587752"/>
            <a:ext cx="4937760" cy="713232"/>
          </a:xfrm>
          <a:prstGeom prst="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56832" y="2670048"/>
            <a:ext cx="479145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0">
                <a:solidFill>
                  <a:srgbClr val="23272F"/>
                </a:solidFill>
                <a:latin typeface="Aptos"/>
              </a:rPr>
              <a:t>Dışarıdan sağlanan ürün ve hizmetler; daha geniş tedarik zinciri kontrolü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3300984"/>
            <a:ext cx="2148840" cy="713232"/>
          </a:xfrm>
          <a:prstGeom prst="rect">
            <a:avLst/>
          </a:prstGeom>
          <a:solidFill>
            <a:srgbClr val="FFFFFF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13231" y="3383279"/>
            <a:ext cx="200253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53464"/>
                </a:solidFill>
                <a:latin typeface="Aptos"/>
              </a:rPr>
              <a:t>Veri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788920" y="3300984"/>
            <a:ext cx="3794760" cy="713232"/>
          </a:xfrm>
          <a:prstGeom prst="rect">
            <a:avLst/>
          </a:prstGeom>
          <a:solidFill>
            <a:srgbClr val="FFFFFF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862072" y="3383279"/>
            <a:ext cx="364845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0">
                <a:solidFill>
                  <a:srgbClr val="23272F"/>
                </a:solidFill>
                <a:latin typeface="Aptos"/>
              </a:rPr>
              <a:t>Dağınık yazılım/veri hükümleri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583680" y="3300984"/>
            <a:ext cx="4937760" cy="713232"/>
          </a:xfrm>
          <a:prstGeom prst="rect">
            <a:avLst/>
          </a:prstGeom>
          <a:solidFill>
            <a:srgbClr val="FFFFFF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56832" y="3383279"/>
            <a:ext cx="479145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0">
                <a:solidFill>
                  <a:srgbClr val="23272F"/>
                </a:solidFill>
                <a:latin typeface="Aptos"/>
              </a:rPr>
              <a:t>7.5 altında veri ve bilgi kontrolü ayrı başlık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40080" y="4014215"/>
            <a:ext cx="2148840" cy="713232"/>
          </a:xfrm>
          <a:prstGeom prst="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13231" y="4096511"/>
            <a:ext cx="200253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53464"/>
                </a:solidFill>
                <a:latin typeface="Aptos"/>
              </a:rPr>
              <a:t>Yönetim sistemi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788920" y="4014215"/>
            <a:ext cx="3794760" cy="713232"/>
          </a:xfrm>
          <a:prstGeom prst="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862072" y="4096511"/>
            <a:ext cx="364845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0">
                <a:solidFill>
                  <a:srgbClr val="23272F"/>
                </a:solidFill>
                <a:latin typeface="Aptos"/>
              </a:rPr>
              <a:t>Seçenek A / Seçenek B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583680" y="4014215"/>
            <a:ext cx="4937760" cy="713232"/>
          </a:xfrm>
          <a:prstGeom prst="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56832" y="4096511"/>
            <a:ext cx="479145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0">
                <a:solidFill>
                  <a:srgbClr val="23272F"/>
                </a:solidFill>
                <a:latin typeface="Aptos"/>
              </a:rPr>
              <a:t>Tek ve bütünleşik yönetim sistemi yapısı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40080" y="4727448"/>
            <a:ext cx="2148840" cy="713232"/>
          </a:xfrm>
          <a:prstGeom prst="rect">
            <a:avLst/>
          </a:prstGeom>
          <a:solidFill>
            <a:srgbClr val="FFFFFF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13231" y="4809744"/>
            <a:ext cx="200253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53464"/>
                </a:solidFill>
                <a:latin typeface="Aptos"/>
              </a:rPr>
              <a:t>Önleyici yaklaşım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788920" y="4727448"/>
            <a:ext cx="3794760" cy="713232"/>
          </a:xfrm>
          <a:prstGeom prst="rect">
            <a:avLst/>
          </a:prstGeom>
          <a:solidFill>
            <a:srgbClr val="FFFFFF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862072" y="4809744"/>
            <a:ext cx="364845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0">
                <a:solidFill>
                  <a:srgbClr val="23272F"/>
                </a:solidFill>
                <a:latin typeface="Aptos"/>
              </a:rPr>
              <a:t>Önleyici faaliyet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583680" y="4727448"/>
            <a:ext cx="4937760" cy="713232"/>
          </a:xfrm>
          <a:prstGeom prst="rect">
            <a:avLst/>
          </a:prstGeom>
          <a:solidFill>
            <a:srgbClr val="FFFFFF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656832" y="4809744"/>
            <a:ext cx="479145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0">
                <a:solidFill>
                  <a:srgbClr val="23272F"/>
                </a:solidFill>
                <a:latin typeface="Aptos"/>
              </a:rPr>
              <a:t>Risk ve fırsatların ele alınması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40080" y="5440680"/>
            <a:ext cx="2148840" cy="713232"/>
          </a:xfrm>
          <a:prstGeom prst="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13231" y="5522976"/>
            <a:ext cx="200253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53464"/>
                </a:solidFill>
                <a:latin typeface="Aptos"/>
              </a:rPr>
              <a:t>İtiraz/şikâyet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788920" y="5440680"/>
            <a:ext cx="3794760" cy="713232"/>
          </a:xfrm>
          <a:prstGeom prst="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862072" y="5522976"/>
            <a:ext cx="364845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0">
                <a:solidFill>
                  <a:srgbClr val="23272F"/>
                </a:solidFill>
                <a:latin typeface="Aptos"/>
              </a:rPr>
              <a:t>Eski madde yerleşimi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583680" y="5440680"/>
            <a:ext cx="4937760" cy="713232"/>
          </a:xfrm>
          <a:prstGeom prst="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656832" y="5522976"/>
            <a:ext cx="4791456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50" b="0">
                <a:solidFill>
                  <a:srgbClr val="23272F"/>
                </a:solidFill>
                <a:latin typeface="Aptos"/>
              </a:rPr>
              <a:t>Ayrı ve güncellenmiş 7.7 / 7.8 süreçleri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17020:2026; TÜRKAK; ANAB değişiklik özetleri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3 • TEMEL KAVRAMLAR: MUAYENE NEDİR?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Muayene; bir öğenin incelenmesi ve belirlenmiş şartlara uygunluğunun tespit edilmesidir. Öğeler; malzeme, ürün, kurulum, tesis, proses, iş prosedürü veya hizmet olabilir.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Muayene yalnızca “bakmak” değildir: uygun yöntemi seçme, objektif kanıt toplama, teknik hüküm verme ve gerektiğinde uygunluk kararı oluşturma sürecidir.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Şartın kaynağı; mevzuat, standart, şartname, sözleşme, muayene programı/şeması veya kuruluş içi kriter olabilir.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Eğitmen vurgusu: Her muayenede üç soru net olmalı — “Neyi?”, “Neye göre?”, “Hangi yöntemle?”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3 • MÜŞTERİ, ÖĞE, MUAYENE PROGRAMI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2026 terminolojisi güncellenmiştir. Sözleşme gözden geçirmede müşteri şartları ile muayene edilecek öğenin kimliği birbirinden açıkça ayrılmalıdır.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Muayene programı/şeması; belirli şartların ve kuralların aynı şekilde uygulandığı muayene düzenidir. Program şartları standarda ilave hükümler getirebilir.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Kapsam dışı bir talep, yeterlilik veya kaynak yoksa kabul edilmemelidir; “müşteri istiyor” teknik yeterlilik şartını ortadan kaldırmaz.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Kayıtlar; hangi öğenin hangi şart ve yöntemle, kim tarafından, hangi ekipmanla ve hangi tarihte muayene edildiğini geriye dönük gösterebilmelidir.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4.1 • TARAFSIZLIK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1417320"/>
            <a:ext cx="5257800" cy="1325880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31520" y="1417320"/>
            <a:ext cx="73152" cy="1325880"/>
          </a:xfrm>
          <a:prstGeom prst="rect">
            <a:avLst/>
          </a:prstGeom>
          <a:solidFill>
            <a:srgbClr val="29B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2688" y="1563624"/>
            <a:ext cx="493776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TEMEL İLKE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" y="1947672"/>
            <a:ext cx="4910328" cy="66751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Muayene faaliyetleri tarafsız yürütülür. Ticari, mali veya diğer baskılar teknik hükmü etkileyemez.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1417320"/>
            <a:ext cx="5257800" cy="1325880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7920" y="1417320"/>
            <a:ext cx="73152" cy="1325880"/>
          </a:xfrm>
          <a:prstGeom prst="rect">
            <a:avLst/>
          </a:prstGeom>
          <a:solidFill>
            <a:srgbClr val="6945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19088" y="1563624"/>
            <a:ext cx="493776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SÜREKLİ RİSK ANALİZİ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088" y="1947672"/>
            <a:ext cx="4910328" cy="66751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Tarafsızlık riskleri kuruluşun faaliyetlerinden, ilişkilerinden ve personel ilişkilerinden doğabilir; riskler sürekli belirlenir ve ele alınır.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3063240"/>
            <a:ext cx="5257800" cy="1325880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1520" y="3063240"/>
            <a:ext cx="73152" cy="1325880"/>
          </a:xfrm>
          <a:prstGeom prst="rect">
            <a:avLst/>
          </a:prstGeom>
          <a:solidFill>
            <a:srgbClr val="D689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2688" y="3209544"/>
            <a:ext cx="493776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KANIT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2688" y="3593592"/>
            <a:ext cx="4910328" cy="66751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Risk kaydı + değerlendirme kriteri + alınan önlem + sorumlu + etkinlik değerlendirmesi.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17920" y="3063240"/>
            <a:ext cx="5257800" cy="1325880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217920" y="3063240"/>
            <a:ext cx="73152" cy="1325880"/>
          </a:xfrm>
          <a:prstGeom prst="rect">
            <a:avLst/>
          </a:prstGeom>
          <a:solidFill>
            <a:srgbClr val="AA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3209544"/>
            <a:ext cx="493776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KRİTİK ÖRNEKLER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19088" y="3593592"/>
            <a:ext cx="4910328" cy="66751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Sahiplik, yönetim ilişkisi, satış primi, müşteri yönlendirme komisyonu, danışmanlık bağı, aynı kişinin çatışan görevleri.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" y="4800600"/>
            <a:ext cx="10607040" cy="6400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600" b="1">
                <a:solidFill>
                  <a:srgbClr val="253464"/>
                </a:solidFill>
                <a:latin typeface="Aptos"/>
              </a:rPr>
              <a:t>Denetçi sorusu: “Bu müşteriden gelen gelir kaybolursa muayene kararınız değişir mi? Bunu engelleyen sistemsel kontrolünüz nedir?”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4.2 • GİZLİLİK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Muayene sırasında elde edilen veya oluşturulan bilgiler, yasal/sözleşmesel dayanaklarla yönetilir ve korunur.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Kamuya açıklanması planlanan bilgiler konusunda müşteri önceden bilgilendirilir; kamuya açık veya tarafların açıklanmasında anlaştığı bilgiler dışındaki bilgiler gizli kabul edilir.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Yasal zorunluluk nedeniyle bilgi açıklanacaksa, hukuken yasak değilse ilgili müşteri/kişi bilgilendirilir.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2026 uygulaması için yalnızca “gizlilik taahhüdü” yeterli değildir: erişim yetkileri, dijital dosyalar, bulut/IT hizmetleri, dış sağlayıcılar ve personel ayrılışları da kontrol edilmelidir.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5.1 + EK A • BAĞIMSIZLIK MODELİ DEĞİŞTİ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2026’nın en kritik yapısal değişikliği: eski Tip A / Tip B / Tip C sınıflandırması yerine “Tip A” ve “Tip A Olmayan” yaklaşımı kullanılır.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Tip A, üçüncü taraf bağımsızlığını kanıtlamalıdır; muayene ettiği veya benzer rekabetçi öğelerle ilgili tasarım, üretim, tedarik, kurulum, satın alma, sahiplik, kullanım veya bakım ilişkileri bağımsızlığı zedeleyebilir.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Tip A olmayan kuruluşlarda organizasyonel koruma tedbirleri ve faaliyet ayrımı esastır. Aynı kişinin çatışan faaliyetleri yürütmesi kontrol edilmelidir.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Geçiş aksiyonu: mevcut A/B/C statünüzü otomatik taşımayın; tüzel yapı, ortaklık, yönetim, personel görevleri, grup şirketleri ve ticari ilişkileri Ek A’ya göre yeniden değerlendirin.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 Ek A; TÜRKAK geçiş duyurusu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5.2 • TÜZEL KİŞİLİK VE YÜKÜMLÜLÜKLER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Muayene kuruluşu, muayene faaliyetlerinden hukuken sorumlu tutulabilecek bir tüzel kişilik veya tüzel kişiliğin tanımlanmış parçası olmalıdır.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Muayene dışı faaliyetleri bulunan bir tüzel kişilik içindeyse muayene fonksiyonu açıkça tanımlanmalıdır.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Faaliyetlerden doğan yükümlülükleri karşılayacak yeterli düzenleme bulunmalıdır (ör. sigorta/karşılık; ulusal mevzuata göre farklı olabilir).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Denetim kanıtı: ticaret sicil/yasal statü, organizasyon tanımı, sorumluluk kapsamı, sigorta/finansal güvence ve sözleşmesel yükümlülükler.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5.3 • ORGANİZASYON VE YÖNETİM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Organizasyon tarafsızlığı koruyacak ve muayene kapasitesini sürdürecek şekilde kurulmalıdır.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Görevler, sorumluluklar, yetkiler ve raporlama ilişkileri dokümante edilmelidir; diğer faaliyetlerle muayene arasındaki ilişki görünür olmalıdır.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Teknik yönetim fonksiyonu; standarda uygun muayene faaliyetlerinin yürütülmesini güvence altına alacak yeterlilik ve yetkiye sahip olmalıdır.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Kritik nokta: organizasyon şeması tek başına yeterli değildir; görev tanımları ve gerçek işleyiş birbiriyle tutarlı olmalıdır.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6.1 • PERSONEL YETERLİLİĞİ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Her rol için öğrenim, eğitim, teknik bilgi, beceri ve deneyim kriterleri tanımlanır; kriterler muayenenin teknik riskine ve kapsamına göre belirlenir.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Kuruluş, faaliyetlerin türü/çeşitliliği/hacmi için yeterli sayıda yetkin personel bulundurur veya yönetim sistemi altında görevlendirir.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Yetkinlik yalnızca diploma veya eğitim sertifikası değildir: kişinin muayene teknolojisini, kullanım koşullarını, olası kusur/arızaları ve sapmaların önemini anlayabilmesi gerekir.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Yetkilendirme; belirli muayene kapsamı, yöntem, ürün/proses ve gerekiyorsa karar/rapor onay yetkisini açıkça göstermelidir.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6.1 • İZLEME, EĞİTİM VE YETKİLENDİRME DÖNGÜSÜ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1) Rol ve yetkinlik kriterini tanımla → 2) Adayın kanıtlarını değerlendir → 3) Eğitim/mentorluk sağla → 4) Performansı izle → 5) Yetkilendir → 6) Sürekli izleme ve yeniden değerlendirme yap.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İzleme araçları; saha gözlemi, rapor inceleme, mülakat, simülasyon, kör/karşılaştırmalı değerlendirme gibi yöntemlerin uygun kombinasyonunu içerebilir.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İzleme sonuçları eğitim ihtiyacına ve yetkinliğin sürdürülmesine girdi olmalıdır. 2026’da personel hükümleri daha bütünleşik ve açık hale getirilmiştir.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Kayıt örneği: Yetkinlik matrisi + eğitim kayıtları + saha gözlem formu + yetkilendirme matrisi + periyodik performans değerlendirmesi.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 Madde 6.1; TÜRKAK revizyon duyurusu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6.1 • PERSONEL TARAFSIZLIĞI VE GİZLİLİĞİ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Muayene sonucunu etkileyebilecek kuruluş içi ve dışı personel tarafsız davranmalıdır.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Ücretlendirme veya performans sistemi, muayene sonucuna bağlı teşvik yaratmamalıdır.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Personel, dış uzmanlar ve kuruluş adına hareket eden kişiler gizlilik yükümlülüklerine tabi tutulmalıdır.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İşveren için kontrol: satış hedefi + teknik karar yetkisi aynı kişideyse, bağımsız gözden geçirme ve görev ayrımı gibi koruma tedbirleri tasarlanmalıdır.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6.2 • TESİSLER VE EKİPMAN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Muayenenin güvenli ve yeterli yapılması için uygun tesis ve ekipmana erişim sağlanır; ekipmanın sahibi olmak zorunlu değildir.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Sonuç üzerinde önemli etkisi olan ekipman tanımlanır, uygun şekilde kimliklendirilir, bakımı yapılır ve kullanım uygunluğu sürdürülür.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Ölçüm ekipmanı için kalibrasyon/izlenebilirlik ihtiyacı teknik gerekçeyle belirlenir. Kalibrasyon tek başına yeterli değildir; ekipmanın kullanım öncesi uygunluğu da doğrulanmalıdır.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Arızalı ekipmanın kullanımı engellenir; arızanın önceki muayene sonuçlarına etkisi değerlendirilir ve gerekiyorsa düzeltici faaliyet/sonuç geri çağırma süreci işletilir.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6.2 • METROLOJİK İZLENEBİLİRLİK VE ARA KONTROLLER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Ölçüm sonuçlarının ulusal/uluslararası ölçüm standartlarına izlenebilirliği, uygulanabilir olduğu ölçüde sağlanır.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Kalibrasyon periyodu; kullanım sıklığı, çevre, ekipman kararlılığı, geçmiş sonuçlar ve üretici önerileri gibi teknik girdilerle belirlenmelidir.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Kalibrasyonlar arasında gerekli ise ara kontroller uygulanır; kabul kriteri ve başarısızlık halinde aksiyon önceden tanımlanır.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Denetçi kanıtı: ekipman envanteri, kalibrasyon planı, sertifika değerlendirmesi, ara kontrol kayıtları, bakım ve arıza/etki analizi.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6.2 + 7.5 • YAZILIM, DİJİTAL SİSTEMLER VE VERİ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Muayenede kullanılan yazılım/dijital sistemin amaca uygunluğu doğrulanmalı; değişiklikler devreye alınmadan önce kontrol edilmelidir.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Veri bütünlüğü ve güvenliği korunmalı; erişim, yedekleme, değişiklik geçmişi ve yetkisiz müdahale riskleri yönetilmelidir.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2026’da veri ve bilgi kontrolü 7.5 altında ayrıca yapılandırılmıştır: veri toplama, işleme, kayıt, raporlama, saklama ve geri çağırmada kullanılan sistemler kontrol edilmelidir.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Örnek: Excel hesaplama şablonu kullanılıyorsa formüller doğrulanır, sürüm kontrolü yapılır, kilitli hücreler/erişim yetkileri ve değişiklik kaydı tanımlanır.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 Madde 6.2 ve 7.5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6.3 • DIŞARIDAN SAĞLANAN ÜRÜN VE HİZMETLER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2026, eski “taşeron” yaklaşımını genişletir: ekipman, sarf/referans malzeme, kalibrasyon, test, muayene, bakım, IT, uzmanlık ve tetkik gibi dış kaynaklar kontrol kapsamına girebilir.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Kuruluş; ihtiyacını tanımlar, sağlayıcıyı değerlendirir/seçer, performansı izler, yeniden değerlendirir ve uygunluk doğrulaması yapar.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Muayenenin bir kısmının/tamamının dışarıdan sağlanması normal uygulama değil, istisnai koşullarda kullanılmalıdır; müşteri önceden bilgilendirilerek itiraz fırsatı verilmelidir.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Sonuç ve uygunluk kararının sorumluluğu muayene kuruluşunda kalır. Onaylı dış sağlayıcılar ve onay kapsamları kayıtlı tutulur.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 Madde 6.3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7.1 • TALEP, TEKLİF VE SÖZLEŞME GÖZDEN GEÇİRME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İş kabulünden önce muayenenin kapsamı, öğe, uygulanacak şartlar ve müşteri özel şartları açıkça tanımlanır ve anlaşılır.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Kuruluşun yeterli kaynak ve yetkinliğe sahip olduğu; uygun muayene yönteminin mevcut olduğu veya geliştirilebileceği doğrulanır.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Teklif ile sözleşme arasında fark varsa işe başlamadan çözülür; değişiklikler ilgili personele aktarılır.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Nokta atış kontrol: kapsam akreditasyon kapsamında mı, yöntem güncel mi, personel yetkili mi, ekipman uygun mu, süre gerçekçi mi, dış sağlayıcı gerekiyor mu?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7.2 • MUAYENE YÖNTEMLERİ VE PROSEDÜRLER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Muayene, referans alınan şartlarda belirtilen yöntem/prosedürlere göre yürütülür. Yöntem tanımlı değilse kuruluş uygun yöntemi oluşturur ve dokümante eder.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Standart dışı yöntem kullanılacaksa yöntem uygunluğu ve teknik gerekçesi gösterilmelidir.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Planlama, numune alma ve muayene teknikleri için gerekli talimatlar mevcut, güncel ve personele erişilebilir olmalıdır.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Hesaplama ve veri aktarımları uygun kontrole tabi tutulur; muayenenin güvenli yürütülmesi için gerekli talimatlar tanımlanır.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7.3 • MUAYENE ÖĞELERİNİN YÖNETİMİ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Öğe/numune kimliği karışmayı önleyecek şekilde benzersiz ve izlenebilir olmalıdır.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Muayeneye hazır olup olmadığı kontrol edilir. Bildirilen veya görülen anormallikler kaydedilir.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Öğenin tanımı veya uygunluğu konusunda tereddüt varsa işe devam etmeden müşteriyle netleştirme yapılır.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Kuruluşun sorumluluğundayken öğenin bozulmasını/hasarını önleyecek taşıma, depolama ve koruma kontrolleri uygulanır.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7.4 • MUAYENE KAYITLARI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Kayıt sistemi, prosedürlerin etkin uygulandığını ve muayenenin sonradan değerlendirilebildiğini göstermelidir.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Kayıtlar, muayene sonucuna önemli etkisi olan ekipmanı ve kullanım tarihini; uygun olduğunda kullanım koşullarını göstermelidir.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Düzeltmeler ilk gözlem/önceki sürüme kadar izlenebilir olmalı; ilk ve düzeltilmiş veri/tarihçe korunmalıdır.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İzlenebilirlik zinciri: müşteri → iş emri → öğe → yöntem → personel → ekipman → ham veri → değerlendirme → rapor/sertifika.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 Madde 7.4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7.5 • VERİ VE BİLGİ KONTROLÜ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Muayene verilerinin toplanması, işlenmesi, kaydı, raporlanması, saklanması ve geri çağrılması için kullanılan sistemler amaca uygun şekilde doğrulanmalıdır.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Yazılım konfigürasyonu veya ticari yazılıma yapılan değişiklikler dahil değişiklikler uygulanmadan önce onaylanmalı, dokümante edilmeli ve doğrulanmalıdır.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Veri kaybı, yetkisiz değişiklik, yanlış aktarım, yanlış sürüm ve erişilemezlik riskleri teknik/organizasyonel kontrollerle azaltılmalıdır.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Pratik kanıt: doğrulama protokolü, kullanıcı yetki matrisi, değişiklik kaydı, yedekleme/geri yükleme testi, veri aktarım kontrolü.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 Madde 7.5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7.6 • MUAYENE RAPORU / SERTİFİKASI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Yapılan iş, geri çağrılabilir bir muayene raporu veya sertifikasıyla kapsanmalıdır.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Rapor; yayımlayan kuruluşu, benzersiz kimliği ve tarihi, muayene tarihini, öğeyi, yetkili onayı/imzayı, uygulanabilir ise uygunluk ifadesini ve gerekli sonuçları açıkça göstermelidir.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Dış sağlayıcıdan gelen sonuçlar raporda kullanılıyorsa uygun şekilde ayırt edilmelidir.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Yayın sonrası düzeltme/ekler kontrol altında yapılır; revize doküman hangi önceki rapor/sertifikanın yerine geçtiğini göstermelidir.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7.6 + EK B • İYİ RAPOR NASIL OLMALI?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Raporun amacı “çok bilgi” değil, doğru kararın izlenebilir ve yanlış yorumlanmayacak biçimde aktarılmasıdır.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İsteğe bağlı unsurlar: müşteri, iş kapsamı, kapsam dışı bırakılanlar, yöntem/prosedür, kullanılan ekipman, numune alma bilgisi, muayene yeri/çevre koşulları, personel kimliği ve çoğaltma sınırlamaları.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Uygunluk ifadesi varsa karar kuralı/uygulanan kriter muayene programı ve sözleşme şartlarıyla tutarlı olmalıdır.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Kontrol sorusu: “Bu raporu 2 yıl sonra başka bir yetkin kişi okuduğunda ne yapıldığını ve sonucun nasıl oluştuğunu anlayabiliyor mu?”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7.7 • İTİRAZLAR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İtiraz, muayene kuruluşunun verdiği karara ilişkin yeniden değerlendirme talebidir; şikâyetten farklı yönetilir.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İtirazların alınması, doğrulanması, araştırılması, kararı ve sonucunun bildirilmesi için dokümante süreç bulunmalıdır.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İtirazın değerlendirilmesi ve kararı, itiraza konu ilk muayene/kararda yer almayan kişilerce yürütülerek bağımsızlık güçlendirilmelidir.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İtiraz eden kişiye karşı ayrımcılık yapılmamalı; süreç ve karar kayıt altına alınmalıdır.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 Madde 7.7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7.8 • ŞİKÂYETLER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Şikâyet; muayene kuruluşunun faaliyetleriyle ilgili memnuniyetsizlik ifadesidir ve cevap beklenir.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Önce şikâyetin kuruluşun sorumluluğundaki faaliyetle ilgili olup olmadığı doğrulanır; ilgiliyse süreç işletilir.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Şikâyetlerin alınması, değerlendirilmesi, araştırılması, karar verilmesi ve kapanışı izlenebilir olmalıdır.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Gizlilik ve tarafsızlık korunmalı; şikâyet verileri yönetim sistemi iyileştirmesi ve risk değerlendirmesi için girdi olarak kullanılmalıdır.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 Madde 7.8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8.1–8.3 • YÖNETİM SİSTEMİ: 2026 YAKLAŞIMI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2026 yapısı tek bir yönetim sistemi yaklaşımında toplanmıştır; 2012’deki Seçenek A / Seçenek B ayrımı kaldırılmıştır.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Üst yönetim, standardın tutarlı karşılanmasını sağlayan politika, sorumluluk ve süreçleri oluşturur ve sürdürür.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“Doküman” ve “kayıt” mantığı, daha bütünleşik “dokümante edilmiş bilgi” kontrolüyle ele alınır: oluşturma, onay, güncellik, erişim, koruma, değişiklik ve muhafaza.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Pratik sonuç: gereksiz prosedür üretmek yerine, risk ve işin karmaşıklığına uygun, kullanılan ve kanıt üreten sistem kurulmalıdır.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8.4 • RİSK VE FIRSATLAR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Muayene kuruluşu; yönetim sisteminin amaçlanan sonuçlarına ulaşması, olumlu etkilerin artırılması, istenmeyen etkilerin/potansiyel hataların önlenmesi veya azaltılması ve iyileştirme için risk ve fırsatları ele alır.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Risk/fırsatlar için faaliyetler planlanır; faaliyetler yönetim sistemine entegre edilir ve etkinliği değerlendirilir.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Risk yönetimi yalnızca tarafsızlık riski değildir: yetkinlik, ekipman, veri, tedarikçi, iş sürekliliği, raporlama, mevzuat değişikliği ve müşteri iletişimi de kapsama girebilir.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Örnek kayıt: Risk → neden → olasılık/etki → mevcut kontrol → aksiyon → sorumlu/tarih → kalan risk → etkinlik.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 Madde 8.4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8.5 • UYGUNSUZLUK VE DÜZELTİCİ FAALİYET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Uygunsuzluk olduğunda yalnızca “düzeltme” değil, etkin kök neden analizi ve tekrarın önlenmesi beklenir.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Etki değerlendirmesi muayene sonuçlarına kadar uzanmalıdır: daha önce yayımlanan raporlar etkilenmiş olabilir mi? Müşteri veya düzenleyici bilgilendirilmeli mi?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Faaliyet uygunsuzluğun etkisiyle orantılı olmalı; sonuç ve etkinlik doğrulaması kayıt altına alınmalıdır.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İyi DÖF: problemi tarif eder → kapsam/etkiyi sınırlar → kök nedeni kanıtlar → sistemsel aksiyon alır → etkinliği ölçer.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8.6 • İÇ TETKİK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İç tetkik, yönetim sisteminin standarda ve kuruluşun kendi şartlarına uygunluğunu ve etkin uygulanmasını doğrular.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Program; süreçlerin/alanların önemi, değişiklikler, riskler ve önceki tetkik sonuçları dikkate alınarak planlanmalıdır.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Tetkikçiler kendi işlerini tetkik etmemeli; teknik yeterlilik ve tarafsızlık korunmalıdır.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2026’ya geçişte ilk iç tetkik “madde kontrol listesi” ile sınırlı kalmamalı; tüm muayene alanları, sahalar ve yeni 2026 kontrolleri objektif kanıt üzerinden test edilmelidir.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8.7 • YÖNETİMİN GÖZDEN GEÇİRMESİ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Üst yönetim, yönetim sisteminin uygunluk, yeterlilik ve etkinliğini planlı aralıklarla gözden geçirir.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Girdiler; tetkikler, müşteri/ilgili taraf geri bildirimleri, düzeltici faaliyetler, önceki kararlar, hedefler, değişiklikler, itiraz/şikâyetler, risk-fırsatlar, kaynaklar ve performans eğilimleri gibi yönetim için karar üretici verileri içermelidir.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Çıktılar yalnızca toplantı tutanağı değildir: iyileştirme, sistem/proses değişikliği ve kaynak ihtiyacına ilişkin somut karar/aksiyonlar olmalıdır.</a:t>
            </a:r>
          </a:p>
          <a:p>
            <a:pPr>
              <a:spcAft>
                <a:spcPts val="1000"/>
              </a:spcAft>
              <a:defRPr sz="1800">
                <a:solidFill>
                  <a:srgbClr val="23272F"/>
                </a:solidFill>
                <a:latin typeface="Aptos"/>
              </a:defRPr>
            </a:pPr>
            <a:r>
              <a:t>İşveren vurgusu: YGG kalite yöneticisinin toplantısı değil, üst yönetimin teknik güvenilirlik ve akreditasyon riskini yönettiği karar mekanizmasıdır.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TÜRKAK GEÇİŞ TAKVİMİ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607040" cy="34747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>
                <a:solidFill>
                  <a:srgbClr val="694578"/>
                </a:solidFill>
                <a:latin typeface="Aptos"/>
              </a:rPr>
              <a:t>Türkiye’de akredite / başvuru yapacak muayene kuruluşları için</a:t>
            </a:r>
          </a:p>
        </p:txBody>
      </p:sp>
      <p:pic>
        <p:nvPicPr>
          <p:cNvPr id="5" name="Picture 4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34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325880"/>
            <a:ext cx="384048" cy="384048"/>
          </a:xfrm>
          <a:prstGeom prst="ellipse">
            <a:avLst/>
          </a:prstGeom>
          <a:solidFill>
            <a:srgbClr val="29B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307592"/>
            <a:ext cx="150876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1">
                <a:solidFill>
                  <a:srgbClr val="253464"/>
                </a:solidFill>
                <a:latin typeface="Aptos"/>
              </a:rPr>
              <a:t>27.03.2026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17520" y="1307592"/>
            <a:ext cx="813816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>
                <a:solidFill>
                  <a:srgbClr val="23272F"/>
                </a:solidFill>
                <a:latin typeface="Aptos"/>
              </a:rPr>
              <a:t>ISO/IEC 17020:2026 yayımlandı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01268" y="1709928"/>
            <a:ext cx="27432" cy="576072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22960" y="2286000"/>
            <a:ext cx="384048" cy="384048"/>
          </a:xfrm>
          <a:prstGeom prst="ellipse">
            <a:avLst/>
          </a:prstGeom>
          <a:solidFill>
            <a:srgbClr val="29B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2267712"/>
            <a:ext cx="150876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1">
                <a:solidFill>
                  <a:srgbClr val="253464"/>
                </a:solidFill>
                <a:latin typeface="Aptos"/>
              </a:rPr>
              <a:t>01.11.2026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2267712"/>
            <a:ext cx="813816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>
                <a:solidFill>
                  <a:srgbClr val="23272F"/>
                </a:solidFill>
                <a:latin typeface="Aptos"/>
              </a:rPr>
              <a:t>İlk başvurular yalnızca 2026’ya göre kabul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01268" y="2670048"/>
            <a:ext cx="27432" cy="576072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22960" y="3246120"/>
            <a:ext cx="384048" cy="384048"/>
          </a:xfrm>
          <a:prstGeom prst="ellipse">
            <a:avLst/>
          </a:prstGeom>
          <a:solidFill>
            <a:srgbClr val="29B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3227832"/>
            <a:ext cx="150876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1">
                <a:solidFill>
                  <a:srgbClr val="253464"/>
                </a:solidFill>
                <a:latin typeface="Aptos"/>
              </a:rPr>
              <a:t>01.05.2027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17520" y="3227832"/>
            <a:ext cx="813816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>
                <a:solidFill>
                  <a:srgbClr val="23272F"/>
                </a:solidFill>
                <a:latin typeface="Aptos"/>
              </a:rPr>
              <a:t>Tüm ilk akreditasyon denetimleri 2026’ya göre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01268" y="3630168"/>
            <a:ext cx="27432" cy="576072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22960" y="4206240"/>
            <a:ext cx="384048" cy="384048"/>
          </a:xfrm>
          <a:prstGeom prst="ellipse">
            <a:avLst/>
          </a:prstGeom>
          <a:solidFill>
            <a:srgbClr val="29B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4187952"/>
            <a:ext cx="150876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1">
                <a:solidFill>
                  <a:srgbClr val="253464"/>
                </a:solidFill>
                <a:latin typeface="Aptos"/>
              </a:rPr>
              <a:t>01.08.2027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17520" y="4187952"/>
            <a:ext cx="813816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>
                <a:solidFill>
                  <a:srgbClr val="23272F"/>
                </a:solidFill>
                <a:latin typeface="Aptos"/>
              </a:rPr>
              <a:t>Tüm rutin gözetim / kapsam genişletme / yenileme denetimleri 2026’ya göre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01268" y="4590288"/>
            <a:ext cx="27432" cy="576072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2960" y="5166360"/>
            <a:ext cx="384048" cy="384048"/>
          </a:xfrm>
          <a:prstGeom prst="ellipse">
            <a:avLst/>
          </a:prstGeom>
          <a:solidFill>
            <a:srgbClr val="AA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5148072"/>
            <a:ext cx="150876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1">
                <a:solidFill>
                  <a:srgbClr val="253464"/>
                </a:solidFill>
                <a:latin typeface="Aptos"/>
              </a:rPr>
              <a:t>27.03.2029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17520" y="5148072"/>
            <a:ext cx="813816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>
                <a:solidFill>
                  <a:srgbClr val="23272F"/>
                </a:solidFill>
                <a:latin typeface="Aptos"/>
              </a:rPr>
              <a:t>Geçiş tamamlanır; 2012 akreditasyonları artık geçerli olmaz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TÜRKAK, 15.06.2026 ISO/IEC 17020 geçiş politikası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GEÇİŞ İÇİN 10 ADIMLIK UYGULAMA PLANI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1. 2026 standardını ve TÜRKAK/uygulanabilir akreditasyon dokümanlarını kontrollü dış doküman olarak sisteme alın.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2. Madde bazlı gap analizi yapın; “var/yok” yerine kanıt, sorumlu ve termin tarihi belirleyin.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3. Bağımsızlık statüsünü Tip A / Tip A Olmayan yapısına göre yeniden değerlendirin.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4. Tarafsızlık, gizlilik ve personel risklerini güncelleyin; görev/ücret/çıkar çatışması kontrollerini test edin.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5. Dış sağlayıcı envanterini genişletin; IT, test, kalibrasyon, uzmanlık vb. sağlayıcıları değerlendirin.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6. Veri ve bilgi sistemlerini doğrulayın; yazılım, Excel, bulut ve erişim kontrollerini kayıt altına alın.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7. Risk-fırsat metodunu kurun ve süreçlere entegre edin.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8. Prosedür/form/rapor şablonlarını yeni madde yapısına göre revize edin.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9. Personeli eğitin; yetkinlik/yetkilendirme ve saha izlemelerini güncelleyin.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10. 2026’ya göre iç tetkik + YGG yapın; açık aksiyonları kapatıp geçiş denetimine girin.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DENETİM ÖNCESİ HIZLI KONTROL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607040" cy="34747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>
                <a:solidFill>
                  <a:srgbClr val="694578"/>
                </a:solidFill>
                <a:latin typeface="Aptos"/>
              </a:rPr>
              <a:t>“Hazırız” demeden önce objektif kanıtı görün</a:t>
            </a:r>
          </a:p>
        </p:txBody>
      </p:sp>
      <p:pic>
        <p:nvPicPr>
          <p:cNvPr id="5" name="Picture 4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325880"/>
            <a:ext cx="5257800" cy="941832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325880"/>
            <a:ext cx="73152" cy="941832"/>
          </a:xfrm>
          <a:prstGeom prst="rect">
            <a:avLst/>
          </a:prstGeom>
          <a:solidFill>
            <a:srgbClr val="29B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6968" y="1472184"/>
            <a:ext cx="493776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Tarafsızlık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1856231"/>
            <a:ext cx="4910328" cy="283464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Güncel risk kaydı + önlemler + üst yönetim taahhüdü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1325880"/>
            <a:ext cx="5257800" cy="941832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63640" y="1325880"/>
            <a:ext cx="73152" cy="941832"/>
          </a:xfrm>
          <a:prstGeom prst="rect">
            <a:avLst/>
          </a:prstGeom>
          <a:solidFill>
            <a:srgbClr val="6945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4807" y="1472184"/>
            <a:ext cx="493776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Bağımsızlık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4807" y="1856231"/>
            <a:ext cx="4910328" cy="283464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Tip A / Tip A Olmayan değerlendirmesi ve organizasyonel kanıt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496312"/>
            <a:ext cx="5257800" cy="941832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85800" y="2496312"/>
            <a:ext cx="73152" cy="941832"/>
          </a:xfrm>
          <a:prstGeom prst="rect">
            <a:avLst/>
          </a:prstGeom>
          <a:solidFill>
            <a:srgbClr val="D689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6968" y="2642616"/>
            <a:ext cx="493776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Personel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968" y="3026664"/>
            <a:ext cx="4910328" cy="283464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Yetkinlik kriteri + izleme + yetkilendirme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2496312"/>
            <a:ext cx="5257800" cy="941832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63640" y="2496312"/>
            <a:ext cx="73152" cy="941832"/>
          </a:xfrm>
          <a:prstGeom prst="rect">
            <a:avLst/>
          </a:prstGeom>
          <a:solidFill>
            <a:srgbClr val="367D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64807" y="2642616"/>
            <a:ext cx="493776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Ekipman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64807" y="3026664"/>
            <a:ext cx="4910328" cy="283464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Envanter + kalibrasyon/ara kontrol + arıza etkisi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" y="3666744"/>
            <a:ext cx="5257800" cy="941832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85800" y="3666744"/>
            <a:ext cx="73152" cy="941832"/>
          </a:xfrm>
          <a:prstGeom prst="rect">
            <a:avLst/>
          </a:prstGeom>
          <a:solidFill>
            <a:srgbClr val="29B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86968" y="3813048"/>
            <a:ext cx="493776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Dış sağlayıcı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6968" y="4197096"/>
            <a:ext cx="4910328" cy="283464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Kriter + onay + performans izleme + kapsam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63640" y="3666744"/>
            <a:ext cx="5257800" cy="941832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263640" y="3666744"/>
            <a:ext cx="73152" cy="941832"/>
          </a:xfrm>
          <a:prstGeom prst="rect">
            <a:avLst/>
          </a:prstGeom>
          <a:solidFill>
            <a:srgbClr val="6945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64807" y="3813048"/>
            <a:ext cx="493776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Proses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64807" y="4197096"/>
            <a:ext cx="4910328" cy="283464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Sözleşme → yöntem → öğe → kayıt → rapor izlenebilirliği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5800" y="4837176"/>
            <a:ext cx="5257800" cy="941832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85800" y="4837176"/>
            <a:ext cx="73152" cy="941832"/>
          </a:xfrm>
          <a:prstGeom prst="rect">
            <a:avLst/>
          </a:prstGeom>
          <a:solidFill>
            <a:srgbClr val="D689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86968" y="4983480"/>
            <a:ext cx="493776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Veri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6968" y="5367528"/>
            <a:ext cx="4910328" cy="283464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Doğrulama + erişim + değişiklik + yedekleme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63640" y="4837176"/>
            <a:ext cx="5257800" cy="941832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263640" y="4837176"/>
            <a:ext cx="73152" cy="941832"/>
          </a:xfrm>
          <a:prstGeom prst="rect">
            <a:avLst/>
          </a:prstGeom>
          <a:solidFill>
            <a:srgbClr val="367D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64807" y="4983480"/>
            <a:ext cx="493776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Yönetim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64807" y="5367528"/>
            <a:ext cx="4910328" cy="283464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Risk/fırsat + DÖF + iç tetkik + YGG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SIK UYGUNSUZLUKLAR: SAHADA NEREYE BAKILIR?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Personel “yetkili” görünür ancak yetkilendirmenin kapsamı/yöntemi/ürünü belli değildir veya saha izleme kanıtı yoktur.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Kalibrasyon sertifikası vardır fakat sertifika değerlendirilmemiştir; ara kontrol ve arıza sonrası etki analizi yapılmaz.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Tarafsızlık riski yılda bir form doldurma faaliyetine indirgenir; satış/ortaklık/personel ilişkilerindeki gerçek değişiklikler sisteme yansımaz.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Dış sağlayıcı listesi yalnızca taşeron muayenecileri içerir; test, kalibrasyon, IT veya kritik bakım hizmetleri değerlendirme dışında kalır.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Excel/yazılım sonuç üretir fakat formül/sürüm/değişiklik doğrulaması yoktur.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Rapor düzeltmeleri eski sürüme izlenemez; ham veri ile yayımlanan sonuç arasında denetim izi kopuktur.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Risk-fırsat listesi yönetim sisteminden kopuktur; aksiyonların etkinliği ölçülmez.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VAKA ÇALIŞMASI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607040" cy="34747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>
                <a:solidFill>
                  <a:srgbClr val="694578"/>
                </a:solidFill>
                <a:latin typeface="Aptos"/>
              </a:rPr>
              <a:t>Bir muayene kuruluşunda 7 kritik sinyali bulun</a:t>
            </a:r>
          </a:p>
        </p:txBody>
      </p:sp>
      <p:pic>
        <p:nvPicPr>
          <p:cNvPr id="5" name="Picture 4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325880"/>
            <a:ext cx="10972800" cy="1965960"/>
          </a:xfrm>
          <a:prstGeom prst="roundRect">
            <a:avLst/>
          </a:prstGeom>
          <a:solidFill>
            <a:srgbClr val="F5F7FA"/>
          </a:solidFill>
          <a:ln>
            <a:solidFill>
              <a:srgbClr val="E1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325880"/>
            <a:ext cx="73152" cy="1965960"/>
          </a:xfrm>
          <a:prstGeom prst="rect">
            <a:avLst/>
          </a:prstGeom>
          <a:solidFill>
            <a:srgbClr val="AA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6968" y="1472184"/>
            <a:ext cx="10652760" cy="29260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>
                <a:solidFill>
                  <a:srgbClr val="253464"/>
                </a:solidFill>
                <a:latin typeface="Aptos"/>
              </a:rPr>
              <a:t>SENARYO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1856231"/>
            <a:ext cx="10625328" cy="130759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50" b="0">
                <a:solidFill>
                  <a:srgbClr val="23272F"/>
                </a:solidFill>
                <a:latin typeface="Aptos"/>
              </a:rPr>
              <a:t>Kuruluş, yoğunluk nedeniyle bir muayeneyi dış firmaya gönderiyor. Müşteriye bilgi verilmiyor. Dış firma raporundaki ölçüm sonucu aynen nihai rapora aktarılıyor. Kullanılan cihazın kalibrasyonu 2 ay geçmiş. Excel hesaplama dosyası geçen hafta değiştirilmiş ancak değişiklik kaydı yok. Muayeneci aynı müşterinin satış priminden pay alıyor. Nihai rapor eski rapor numarası üzerine kaydediliyor.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3703320"/>
            <a:ext cx="10698480" cy="3657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700" b="1">
                <a:solidFill>
                  <a:srgbClr val="253464"/>
                </a:solidFill>
                <a:latin typeface="Aptos"/>
              </a:rPr>
              <a:t>Tartışma soruları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160520"/>
            <a:ext cx="104241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Hangi maddeler etkilenir?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Muayene sonucunun geçerliliği için ilk hangi etki analizleri yapılmalı?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Müşteri bilgilendirmesi gerekir mi?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Düzeltme, düzeltici faaliyet ve sistemsel aksiyonları ayırın.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VAKA ÇALIŞMASI — BEKLENEN ANALİZ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6.3: Dışarıdan sağlanan muayene faaliyeti için sağlayıcı yeterliliği, müşteri bilgilendirmesi ve kuruluşun sonuç sorumluluğu kontrol edilir.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6.2: Kalibrasyonu geçmiş ekipmanın önceki/ilgili sonuçlara etkisi teknik olarak değerlendirilir.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7.5: Excel değişikliği uygulanmadan önce doğrulanmadıysa hesaplama sonuçlarının güvenilirliği yeniden kontrol edilir.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4.1 / 6.1: Satış primi, tarafsızlık riski ve personel ücretlendirme/çıkar çatışması açısından değerlendirilir.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7.4 / 7.6: Ham veri, rapor kimliği, revizyon ve izlenebilirlik zinciri düzeltilir.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8.5: Kök neden ve etki analizi üzerinden sistemsel düzeltici faaliyet başlatılır; gerekiyorsa müşteri/ilgili taraf bilgilendirilir.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İŞVEREN / ÜST YÖNETİM İÇİN 8 KRİTİK SORU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1. Teknik karar veren personel ticari baskıdan gerçekten bağımsız mı?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2. Hangi faaliyetlerde tek kişiye bağımlıyız; yedek yetkinlik var mı?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3. Kritik ekipman veya yazılım arızalanırsa hangi raporların etkilenebileceğini bulabiliyor muyuz?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4. Dış sağlayıcılarımızın hangileri muayene sonucunu etkiliyor ve nasıl onaylıyoruz?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5. Dijital verinin yetkisiz değiştirilemeyeceğini ve geri yüklenebileceğini kanıtlayabiliyor muyuz?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6. İtiraz/şikâyet kararı ilk karardan yeterince bağımsız mı?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7. Risk kayıtlarımız gerçek iş kararlarını değiştiriyor mu, yoksa yalnızca denetim için mi tutuluyor?</a:t>
            </a:r>
          </a:p>
          <a:p>
            <a:pPr>
              <a:spcAft>
                <a:spcPts val="1000"/>
              </a:spcAft>
              <a:defRPr sz="1500">
                <a:solidFill>
                  <a:srgbClr val="23272F"/>
                </a:solidFill>
                <a:latin typeface="Aptos"/>
              </a:defRPr>
            </a:pPr>
            <a:r>
              <a:t>8. Yönetimin gözden geçirmesinde alınan kararlar kaynak ve iyileştirme aksiyonuna dönüşüyor mu?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EĞİTİM SONU — ANA MESAJLAR</a:t>
            </a:r>
          </a:p>
        </p:txBody>
      </p:sp>
      <p:pic>
        <p:nvPicPr>
          <p:cNvPr id="4" name="Picture 3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41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3272F"/>
                </a:solidFill>
                <a:latin typeface="Aptos"/>
              </a:defRPr>
            </a:pPr>
            <a:r>
              <a:t>ISO/IEC 17020:2026’nın odağı “doküman sahibi olmak” değil; yetkin, tarafsız, bağımsızlık seviyesi açık ve tutarlı muayene sonucu üreten bir sistem kurmaktır.</a:t>
            </a:r>
          </a:p>
          <a:p>
            <a:pPr>
              <a:spcAft>
                <a:spcPts val="1000"/>
              </a:spcAft>
              <a:defRPr sz="1600">
                <a:solidFill>
                  <a:srgbClr val="23272F"/>
                </a:solidFill>
                <a:latin typeface="Aptos"/>
              </a:defRPr>
            </a:pPr>
            <a:r>
              <a:t>En kritik 2026 geçiş alanları: bağımsızlık modeli, personel hükümleri, dış sağlayıcılar, veri/bilgi kontrolü, risk-fırsat yaklaşımı ve güncellenmiş itiraz/şikâyet süreçleridir.</a:t>
            </a:r>
          </a:p>
          <a:p>
            <a:pPr>
              <a:spcAft>
                <a:spcPts val="1000"/>
              </a:spcAft>
              <a:defRPr sz="1600">
                <a:solidFill>
                  <a:srgbClr val="23272F"/>
                </a:solidFill>
                <a:latin typeface="Aptos"/>
              </a:defRPr>
            </a:pPr>
            <a:r>
              <a:t>Geçiş projesi yalnızca kalite biriminin işi değildir; üst yönetim, teknik yönetim, muayeneciler, IT, satın alma ve ticari fonksiyonların ortak çalışmasını gerektirir.</a:t>
            </a:r>
          </a:p>
          <a:p>
            <a:pPr>
              <a:spcAft>
                <a:spcPts val="1000"/>
              </a:spcAft>
              <a:defRPr sz="1600">
                <a:solidFill>
                  <a:srgbClr val="23272F"/>
                </a:solidFill>
                <a:latin typeface="Aptos"/>
              </a:defRPr>
            </a:pPr>
            <a:r>
              <a:t>Denetimde güçlü kanıt zinciri: şart → yöntem → yetkin kişi → uygun ekipman → güvenilir veri → teknik değerlendirme → izlenebilir rapor → yönetim sistemi geri beslemesi.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91440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253464"/>
                </a:solidFill>
                <a:latin typeface="Aptos"/>
              </a:rPr>
              <a:t>KAYNAKLAR VE UYGULAMA NOTU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607040" cy="34747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>
                <a:solidFill>
                  <a:srgbClr val="694578"/>
                </a:solidFill>
                <a:latin typeface="Aptos"/>
              </a:rPr>
              <a:t>Eğitim hazırlanırken doğrulanan güncel kaynaklar</a:t>
            </a:r>
          </a:p>
        </p:txBody>
      </p:sp>
      <p:pic>
        <p:nvPicPr>
          <p:cNvPr id="5" name="Picture 4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228600"/>
            <a:ext cx="1417320" cy="12796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42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3272F"/>
                </a:solidFill>
                <a:latin typeface="Aptos"/>
              </a:defRPr>
            </a:pPr>
            <a:r>
              <a:t>ISO — ISO/IEC 17020:2026, Conformity assessment — Requirements for bodies performing inspection, Edition 3, 2026-03 (corrected 2026-06).</a:t>
            </a:r>
          </a:p>
          <a:p>
            <a:pPr>
              <a:spcAft>
                <a:spcPts val="1000"/>
              </a:spcAft>
              <a:defRPr sz="1400">
                <a:solidFill>
                  <a:srgbClr val="23272F"/>
                </a:solidFill>
                <a:latin typeface="Aptos"/>
              </a:defRPr>
            </a:pPr>
            <a:r>
              <a:t>TÜRKAK — 09.04.2026: ISO/IEC 17020:2026 revizyon duyurusu.</a:t>
            </a:r>
          </a:p>
          <a:p>
            <a:pPr>
              <a:spcAft>
                <a:spcPts val="1000"/>
              </a:spcAft>
              <a:defRPr sz="1400">
                <a:solidFill>
                  <a:srgbClr val="23272F"/>
                </a:solidFill>
                <a:latin typeface="Aptos"/>
              </a:defRPr>
            </a:pPr>
            <a:r>
              <a:t>TÜRKAK — 15.06.2026: TS EN ISO 17020 standardı geçiş politikası.</a:t>
            </a:r>
          </a:p>
          <a:p>
            <a:pPr>
              <a:spcAft>
                <a:spcPts val="1000"/>
              </a:spcAft>
              <a:defRPr sz="1400">
                <a:solidFill>
                  <a:srgbClr val="23272F"/>
                </a:solidFill>
                <a:latin typeface="Aptos"/>
              </a:defRPr>
            </a:pPr>
            <a:r>
              <a:t>ANAB — ISO/IEC 17020:2026 Changes / Transition Training: temel değişiklik alanları.</a:t>
            </a:r>
          </a:p>
          <a:p>
            <a:pPr>
              <a:spcAft>
                <a:spcPts val="1000"/>
              </a:spcAft>
              <a:defRPr sz="1400">
                <a:solidFill>
                  <a:srgbClr val="23272F"/>
                </a:solidFill>
                <a:latin typeface="Aptos"/>
              </a:defRPr>
            </a:pPr>
            <a:r>
              <a:t>Kullanıcının önceki 51 sayfalık ISO 17020 eğitim sunumu: 2012 yapısı, mevcut anlatım kapsamı ve eğitim akışı için referans alınmıştır.</a:t>
            </a:r>
          </a:p>
          <a:p>
            <a:pPr>
              <a:spcAft>
                <a:spcPts val="1000"/>
              </a:spcAft>
              <a:defRPr sz="1400">
                <a:solidFill>
                  <a:srgbClr val="23272F"/>
                </a:solidFill>
                <a:latin typeface="Aptos"/>
              </a:defRPr>
            </a:pPr>
            <a:r>
              <a:t>Not: Bu sunum standardın telifli tam metnini çoğaltmaz; eğitim amaçlı özet, uygulama açıklaması ve madde referansları içerir.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760720"/>
            <a:ext cx="1051560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1">
                <a:solidFill>
                  <a:srgbClr val="AA3737"/>
                </a:solidFill>
                <a:latin typeface="Aptos"/>
              </a:rPr>
              <a:t>Uygulamada resmi standart metni, yürürlükteki TÜRKAK rehberleri/kararları ve ilgili muayene programı şartları birlikte kullanılmalıdır.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Kaynak kontrol tarihi: 18.09.2026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page001_img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240" y="685800"/>
            <a:ext cx="3840480" cy="34675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788920"/>
            <a:ext cx="996696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3200" b="1">
                <a:solidFill>
                  <a:srgbClr val="253464"/>
                </a:solidFill>
                <a:latin typeface="Aptos"/>
              </a:rPr>
              <a:t>TEŞEKKÜRLER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3566160"/>
            <a:ext cx="9966960" cy="4114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700" b="0">
                <a:solidFill>
                  <a:srgbClr val="694578"/>
                </a:solidFill>
                <a:latin typeface="Aptos"/>
              </a:rPr>
              <a:t>Sorular • Uygulama • Gap Analizi • Geçiş Planı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297680"/>
            <a:ext cx="9966960" cy="3657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800" b="1">
                <a:solidFill>
                  <a:srgbClr val="253464"/>
                </a:solidFill>
                <a:latin typeface="Aptos"/>
              </a:rPr>
              <a:t>ARZU AŞAN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4892040"/>
            <a:ext cx="996696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400" b="0">
                <a:solidFill>
                  <a:srgbClr val="23272F"/>
                </a:solidFill>
                <a:latin typeface="Aptos"/>
              </a:rPr>
              <a:t>En Kalite Danışmanlık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5349240"/>
            <a:ext cx="996696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200" b="0">
                <a:solidFill>
                  <a:srgbClr val="29B3BE"/>
                </a:solidFill>
                <a:latin typeface="Aptos"/>
              </a:rPr>
              <a:t>enkalitedanismanlik.com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E1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8869680" cy="1828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E737D"/>
                </a:solidFill>
                <a:latin typeface="Aptos"/>
              </a:rPr>
              <a:t>ISO/IEC 17020:2026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28816"/>
            <a:ext cx="5943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>
                <a:solidFill>
                  <a:srgbClr val="253464"/>
                </a:solidFill>
                <a:latin typeface="Aptos"/>
              </a:rPr>
              <a:t>43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