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0"/>
  </p:notesMasterIdLst>
  <p:sldIdLst>
    <p:sldId id="256" r:id="rId10"/>
    <p:sldId id="257" r:id="rId11"/>
    <p:sldId id="258" r:id="rId12"/>
    <p:sldId id="259" r:id="rId13"/>
    <p:sldId id="260" r:id="rId14"/>
    <p:sldId id="261" r:id="rId15"/>
    <p:sldId id="262" r:id="rId16"/>
    <p:sldId id="263" r:id="rId17"/>
    <p:sldId id="264" r:id="rId18"/>
    <p:sldId id="265" r:id="rId19"/>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1.xml" Type="http://schemas.openxmlformats.org/officeDocument/2006/relationships/slide"/><Relationship Id="rId11" Target="slides/slide2.xml" Type="http://schemas.openxmlformats.org/officeDocument/2006/relationships/slide"/><Relationship Id="rId12" Target="slides/slide3.xml" Type="http://schemas.openxmlformats.org/officeDocument/2006/relationships/slide"/><Relationship Id="rId13" Target="slides/slide4.xml" Type="http://schemas.openxmlformats.org/officeDocument/2006/relationships/slide"/><Relationship Id="rId14" Target="slides/slide5.xml" Type="http://schemas.openxmlformats.org/officeDocument/2006/relationships/slide"/><Relationship Id="rId15" Target="slides/slide6.xml" Type="http://schemas.openxmlformats.org/officeDocument/2006/relationships/slide"/><Relationship Id="rId16" Target="slides/slide7.xml" Type="http://schemas.openxmlformats.org/officeDocument/2006/relationships/slide"/><Relationship Id="rId17" Target="slides/slide8.xml" Type="http://schemas.openxmlformats.org/officeDocument/2006/relationships/slide"/><Relationship Id="rId18" Target="slides/slide9.xml" Type="http://schemas.openxmlformats.org/officeDocument/2006/relationships/slide"/><Relationship Id="rId19" Target="slides/slide10.xml" Type="http://schemas.openxmlformats.org/officeDocument/2006/relationships/slide"/><Relationship Id="rId2" Target="presProps.xml" Type="http://schemas.openxmlformats.org/officeDocument/2006/relationships/presProps"/><Relationship Id="rId20" Target="notesMasters/notesMaster1.xml" Type="http://schemas.openxmlformats.org/officeDocument/2006/relationships/notesMaster"/><Relationship Id="rId21" Target="theme/theme2.xml" Type="http://schemas.openxmlformats.org/officeDocument/2006/relationships/theme"/><Relationship Id="rId22" Target="notesSlides/notesSlide1.xml" Type="http://schemas.openxmlformats.org/officeDocument/2006/relationships/notesSlide"/><Relationship Id="rId23" Target="notesSlides/notesSlide2.xml" Type="http://schemas.openxmlformats.org/officeDocument/2006/relationships/notesSlide"/><Relationship Id="rId24" Target="notesSlides/notesSlide3.xml" Type="http://schemas.openxmlformats.org/officeDocument/2006/relationships/notesSlide"/><Relationship Id="rId25" Target="notesSlides/notesSlide4.xml" Type="http://schemas.openxmlformats.org/officeDocument/2006/relationships/notesSlide"/><Relationship Id="rId26" Target="notesSlides/notesSlide5.xml" Type="http://schemas.openxmlformats.org/officeDocument/2006/relationships/notesSlide"/><Relationship Id="rId27" Target="notesSlides/notesSlide6.xml" Type="http://schemas.openxmlformats.org/officeDocument/2006/relationships/notesSlide"/><Relationship Id="rId28" Target="notesSlides/notesSlide7.xml" Type="http://schemas.openxmlformats.org/officeDocument/2006/relationships/notesSlide"/><Relationship Id="rId29" Target="notesSlides/notesSlide8.xml" Type="http://schemas.openxmlformats.org/officeDocument/2006/relationships/notesSlide"/><Relationship Id="rId3" Target="viewProps.xml" Type="http://schemas.openxmlformats.org/officeDocument/2006/relationships/viewProps"/><Relationship Id="rId30" Target="notesSlides/notesSlide9.xml" Type="http://schemas.openxmlformats.org/officeDocument/2006/relationships/notesSlide"/><Relationship Id="rId31" Target="notesSlides/notesSlide10.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10</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2.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4.png" Type="http://schemas.openxmlformats.org/officeDocument/2006/relationships/image"/><Relationship Id="rId4" Target="../media/image5.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9.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2939" y="1084837"/>
            <a:ext cx="9164121" cy="1182529"/>
          </a:xfrm>
          <a:prstGeom prst="rect">
            <a:avLst/>
          </a:prstGeom>
        </p:spPr>
        <p:txBody>
          <a:bodyPr anchor="t" rtlCol="false" tIns="0" lIns="0" bIns="0" rIns="0">
            <a:spAutoFit/>
          </a:bodyPr>
          <a:lstStyle/>
          <a:p>
            <a:pPr algn="l">
              <a:lnSpc>
                <a:spcPts val="9431"/>
              </a:lnSpc>
            </a:pPr>
            <a:r>
              <a:rPr lang="en-US" sz="7544">
                <a:solidFill>
                  <a:srgbClr val="1B1B27"/>
                </a:solidFill>
                <a:latin typeface="Arimo"/>
              </a:rPr>
              <a:t>ISO 14001 Nedir?</a:t>
            </a:r>
          </a:p>
        </p:txBody>
      </p:sp>
      <p:sp>
        <p:nvSpPr>
          <p:cNvPr name="TextBox 8" id="8"/>
          <p:cNvSpPr txBox="true"/>
          <p:nvPr/>
        </p:nvSpPr>
        <p:spPr>
          <a:xfrm rot="0">
            <a:off x="1132939" y="2680126"/>
            <a:ext cx="9164121" cy="2669321"/>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14001, çevresel yönetim sistemi uluslararası standartlarından biridir. Bu standart, kuruluşların çevresel performanslarını artırmak ve çevresel etkilerini azaltmak için izlemeleri gereken bir dizi gerekliliğe odaklanır. ISO 14001, işletmelerin sürdürülebilir bir şekilde yönetilmesini sağlayarak, çevresel etkileri ve maliyetleri azaltmalarına yardımcı olur.</a:t>
            </a:r>
          </a:p>
        </p:txBody>
      </p:sp>
      <p:sp>
        <p:nvSpPr>
          <p:cNvPr name="TextBox 9" id="9"/>
          <p:cNvSpPr txBox="true"/>
          <p:nvPr/>
        </p:nvSpPr>
        <p:spPr>
          <a:xfrm rot="0">
            <a:off x="1132939" y="5658029"/>
            <a:ext cx="9164121" cy="2669321"/>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14001 standardı, kuruluşların çevresel yönetim sistemlerini geliştirmek ve uygulamak için bir çerçeve sunar. Bu standart, malzeme kullanımını, enerji tüketimini, atık yönetimini, su tüketimini ve diğer çevresel faktörleri ele alır. Şirketler, süreçlerini gözden geçirerek ve iyileştirerek, kaynak kullanımını azaltabilir, maliyetleri düşürebilir ve rekabet avantajı elde edebilir.</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1473011"/>
            <a:chOff x="0" y="0"/>
            <a:chExt cx="24384000" cy="15297348"/>
          </a:xfrm>
        </p:grpSpPr>
        <p:sp>
          <p:nvSpPr>
            <p:cNvPr name="Freeform 5" id="5"/>
            <p:cNvSpPr/>
            <p:nvPr/>
          </p:nvSpPr>
          <p:spPr>
            <a:xfrm flipH="false" flipV="false" rot="0">
              <a:off x="0" y="0"/>
              <a:ext cx="24384000" cy="15297404"/>
            </a:xfrm>
            <a:custGeom>
              <a:avLst/>
              <a:gdLst/>
              <a:ahLst/>
              <a:cxnLst/>
              <a:rect r="r" b="b" t="t" l="l"/>
              <a:pathLst>
                <a:path h="15297404" w="24384000">
                  <a:moveTo>
                    <a:pt x="0" y="0"/>
                  </a:moveTo>
                  <a:lnTo>
                    <a:pt x="24384000" y="0"/>
                  </a:lnTo>
                  <a:lnTo>
                    <a:pt x="24384000" y="15297404"/>
                  </a:lnTo>
                  <a:lnTo>
                    <a:pt x="0" y="15297404"/>
                  </a:lnTo>
                  <a:close/>
                </a:path>
              </a:pathLst>
            </a:custGeom>
            <a:solidFill>
              <a:srgbClr val="F9F9FF"/>
            </a:solidFill>
          </p:spPr>
        </p:sp>
      </p:grpSp>
      <p:sp>
        <p:nvSpPr>
          <p:cNvPr name="Freeform 6" id="6" descr="preencoded.png"/>
          <p:cNvSpPr/>
          <p:nvPr/>
        </p:nvSpPr>
        <p:spPr>
          <a:xfrm flipH="false" flipV="false" rot="0">
            <a:off x="0" y="0"/>
            <a:ext cx="18288000" cy="11473011"/>
          </a:xfrm>
          <a:custGeom>
            <a:avLst/>
            <a:gdLst/>
            <a:ahLst/>
            <a:cxnLst/>
            <a:rect r="r" b="b" t="t" l="l"/>
            <a:pathLst>
              <a:path h="11473011" w="18288000">
                <a:moveTo>
                  <a:pt x="0" y="0"/>
                </a:moveTo>
                <a:lnTo>
                  <a:pt x="18288000" y="0"/>
                </a:lnTo>
                <a:lnTo>
                  <a:pt x="18288000" y="11473011"/>
                </a:lnTo>
                <a:lnTo>
                  <a:pt x="0" y="11473011"/>
                </a:lnTo>
                <a:lnTo>
                  <a:pt x="0" y="0"/>
                </a:lnTo>
                <a:close/>
              </a:path>
            </a:pathLst>
          </a:custGeom>
          <a:blipFill>
            <a:blip r:embed="rId3"/>
            <a:stretch>
              <a:fillRect l="0" t="-20" r="0" b="-20"/>
            </a:stretch>
          </a:blipFill>
        </p:spPr>
      </p:sp>
      <p:grpSp>
        <p:nvGrpSpPr>
          <p:cNvPr name="Group 7" id="7"/>
          <p:cNvGrpSpPr/>
          <p:nvPr/>
        </p:nvGrpSpPr>
        <p:grpSpPr>
          <a:xfrm rot="0">
            <a:off x="0" y="0"/>
            <a:ext cx="18288000" cy="11473011"/>
            <a:chOff x="0" y="0"/>
            <a:chExt cx="24384000" cy="15297348"/>
          </a:xfrm>
        </p:grpSpPr>
        <p:sp>
          <p:nvSpPr>
            <p:cNvPr name="Freeform 8" id="8"/>
            <p:cNvSpPr/>
            <p:nvPr/>
          </p:nvSpPr>
          <p:spPr>
            <a:xfrm flipH="false" flipV="false" rot="0">
              <a:off x="0" y="0"/>
              <a:ext cx="24384000" cy="15297404"/>
            </a:xfrm>
            <a:custGeom>
              <a:avLst/>
              <a:gdLst/>
              <a:ahLst/>
              <a:cxnLst/>
              <a:rect r="r" b="b" t="t" l="l"/>
              <a:pathLst>
                <a:path h="15297404" w="24384000">
                  <a:moveTo>
                    <a:pt x="0" y="0"/>
                  </a:moveTo>
                  <a:lnTo>
                    <a:pt x="24384000" y="0"/>
                  </a:lnTo>
                  <a:lnTo>
                    <a:pt x="24384000" y="15297404"/>
                  </a:lnTo>
                  <a:lnTo>
                    <a:pt x="0" y="15297404"/>
                  </a:lnTo>
                  <a:close/>
                </a:path>
              </a:pathLst>
            </a:custGeom>
            <a:solidFill>
              <a:srgbClr val="F9F9FF">
                <a:alpha val="84706"/>
              </a:srgbClr>
            </a:solidFill>
          </p:spPr>
        </p:sp>
      </p:grpSp>
      <p:sp>
        <p:nvSpPr>
          <p:cNvPr name="TextBox 9" id="9"/>
          <p:cNvSpPr txBox="true"/>
          <p:nvPr/>
        </p:nvSpPr>
        <p:spPr>
          <a:xfrm rot="0">
            <a:off x="4617899" y="542211"/>
            <a:ext cx="9052202" cy="1161692"/>
          </a:xfrm>
          <a:prstGeom prst="rect">
            <a:avLst/>
          </a:prstGeom>
        </p:spPr>
        <p:txBody>
          <a:bodyPr anchor="t" rtlCol="false" tIns="0" lIns="0" bIns="0" rIns="0">
            <a:spAutoFit/>
          </a:bodyPr>
          <a:lstStyle/>
          <a:p>
            <a:pPr algn="l">
              <a:lnSpc>
                <a:spcPts val="4783"/>
              </a:lnSpc>
            </a:pPr>
            <a:r>
              <a:rPr lang="en-US" sz="3827">
                <a:solidFill>
                  <a:srgbClr val="1B1B27"/>
                </a:solidFill>
                <a:latin typeface="Arimo"/>
              </a:rPr>
              <a:t>ISO 14001 Sertifikasyonu Sonrası Adımlar</a:t>
            </a:r>
          </a:p>
        </p:txBody>
      </p:sp>
      <p:grpSp>
        <p:nvGrpSpPr>
          <p:cNvPr name="Group 10" id="10"/>
          <p:cNvGrpSpPr/>
          <p:nvPr/>
        </p:nvGrpSpPr>
        <p:grpSpPr>
          <a:xfrm rot="0">
            <a:off x="4168516" y="2036415"/>
            <a:ext cx="3311436" cy="8906767"/>
            <a:chOff x="0" y="0"/>
            <a:chExt cx="4415248" cy="11875690"/>
          </a:xfrm>
        </p:grpSpPr>
        <p:sp>
          <p:nvSpPr>
            <p:cNvPr name="Freeform 11" id="11"/>
            <p:cNvSpPr/>
            <p:nvPr/>
          </p:nvSpPr>
          <p:spPr>
            <a:xfrm flipH="false" flipV="false" rot="0">
              <a:off x="6350" y="6350"/>
              <a:ext cx="4402582" cy="11862943"/>
            </a:xfrm>
            <a:custGeom>
              <a:avLst/>
              <a:gdLst/>
              <a:ahLst/>
              <a:cxnLst/>
              <a:rect r="r" b="b" t="t" l="l"/>
              <a:pathLst>
                <a:path h="11862943" w="4402582">
                  <a:moveTo>
                    <a:pt x="0" y="130810"/>
                  </a:moveTo>
                  <a:cubicBezTo>
                    <a:pt x="0" y="58547"/>
                    <a:pt x="58420" y="0"/>
                    <a:pt x="130683" y="0"/>
                  </a:cubicBezTo>
                  <a:lnTo>
                    <a:pt x="4271899" y="0"/>
                  </a:lnTo>
                  <a:cubicBezTo>
                    <a:pt x="4344035" y="0"/>
                    <a:pt x="4402582" y="58547"/>
                    <a:pt x="4402582" y="130810"/>
                  </a:cubicBezTo>
                  <a:lnTo>
                    <a:pt x="4402582" y="11732133"/>
                  </a:lnTo>
                  <a:cubicBezTo>
                    <a:pt x="4402582" y="11804396"/>
                    <a:pt x="4344162" y="11862943"/>
                    <a:pt x="4271899" y="11862943"/>
                  </a:cubicBezTo>
                  <a:lnTo>
                    <a:pt x="130683" y="11862943"/>
                  </a:lnTo>
                  <a:cubicBezTo>
                    <a:pt x="58420" y="11862943"/>
                    <a:pt x="0" y="11804396"/>
                    <a:pt x="0" y="11732133"/>
                  </a:cubicBezTo>
                  <a:close/>
                </a:path>
              </a:pathLst>
            </a:custGeom>
            <a:solidFill>
              <a:srgbClr val="D2DDF9"/>
            </a:solidFill>
          </p:spPr>
        </p:sp>
        <p:sp>
          <p:nvSpPr>
            <p:cNvPr name="Freeform 12" id="12"/>
            <p:cNvSpPr/>
            <p:nvPr/>
          </p:nvSpPr>
          <p:spPr>
            <a:xfrm flipH="false" flipV="false" rot="0">
              <a:off x="0" y="0"/>
              <a:ext cx="4415282" cy="11875643"/>
            </a:xfrm>
            <a:custGeom>
              <a:avLst/>
              <a:gdLst/>
              <a:ahLst/>
              <a:cxnLst/>
              <a:rect r="r" b="b" t="t" l="l"/>
              <a:pathLst>
                <a:path h="11875643" w="4415282">
                  <a:moveTo>
                    <a:pt x="0" y="137160"/>
                  </a:moveTo>
                  <a:cubicBezTo>
                    <a:pt x="0" y="61468"/>
                    <a:pt x="61341" y="0"/>
                    <a:pt x="137033" y="0"/>
                  </a:cubicBezTo>
                  <a:lnTo>
                    <a:pt x="4278249" y="0"/>
                  </a:lnTo>
                  <a:lnTo>
                    <a:pt x="4278249" y="6350"/>
                  </a:lnTo>
                  <a:lnTo>
                    <a:pt x="4278249" y="0"/>
                  </a:lnTo>
                  <a:cubicBezTo>
                    <a:pt x="4353941" y="0"/>
                    <a:pt x="4415282" y="61468"/>
                    <a:pt x="4415282" y="137160"/>
                  </a:cubicBezTo>
                  <a:lnTo>
                    <a:pt x="4408932" y="137160"/>
                  </a:lnTo>
                  <a:lnTo>
                    <a:pt x="4415282" y="137160"/>
                  </a:lnTo>
                  <a:lnTo>
                    <a:pt x="4415282" y="11738483"/>
                  </a:lnTo>
                  <a:lnTo>
                    <a:pt x="4408932" y="11738483"/>
                  </a:lnTo>
                  <a:lnTo>
                    <a:pt x="4415282" y="11738483"/>
                  </a:lnTo>
                  <a:cubicBezTo>
                    <a:pt x="4415282" y="11814301"/>
                    <a:pt x="4353941" y="11875643"/>
                    <a:pt x="4278249" y="11875643"/>
                  </a:cubicBezTo>
                  <a:lnTo>
                    <a:pt x="4278249" y="11869293"/>
                  </a:lnTo>
                  <a:lnTo>
                    <a:pt x="4278249" y="11875643"/>
                  </a:lnTo>
                  <a:lnTo>
                    <a:pt x="137033" y="11875643"/>
                  </a:lnTo>
                  <a:lnTo>
                    <a:pt x="137033" y="11869293"/>
                  </a:lnTo>
                  <a:lnTo>
                    <a:pt x="137033" y="11875643"/>
                  </a:lnTo>
                  <a:cubicBezTo>
                    <a:pt x="61341" y="11875643"/>
                    <a:pt x="0" y="11814302"/>
                    <a:pt x="0" y="11738483"/>
                  </a:cubicBezTo>
                  <a:lnTo>
                    <a:pt x="0" y="137160"/>
                  </a:lnTo>
                  <a:lnTo>
                    <a:pt x="6350" y="137160"/>
                  </a:lnTo>
                  <a:lnTo>
                    <a:pt x="0" y="137160"/>
                  </a:lnTo>
                  <a:moveTo>
                    <a:pt x="12700" y="137160"/>
                  </a:moveTo>
                  <a:lnTo>
                    <a:pt x="12700" y="11738483"/>
                  </a:lnTo>
                  <a:lnTo>
                    <a:pt x="6350" y="11738483"/>
                  </a:lnTo>
                  <a:lnTo>
                    <a:pt x="12700" y="11738483"/>
                  </a:lnTo>
                  <a:cubicBezTo>
                    <a:pt x="12700" y="11807317"/>
                    <a:pt x="68326" y="11862943"/>
                    <a:pt x="137033" y="11862943"/>
                  </a:cubicBezTo>
                  <a:lnTo>
                    <a:pt x="4278249" y="11862943"/>
                  </a:lnTo>
                  <a:cubicBezTo>
                    <a:pt x="4346829" y="11862943"/>
                    <a:pt x="4402582" y="11807189"/>
                    <a:pt x="4402582" y="11738483"/>
                  </a:cubicBezTo>
                  <a:lnTo>
                    <a:pt x="4402582" y="137160"/>
                  </a:lnTo>
                  <a:cubicBezTo>
                    <a:pt x="4402582" y="68326"/>
                    <a:pt x="4346956" y="12700"/>
                    <a:pt x="4278249" y="12700"/>
                  </a:cubicBezTo>
                  <a:lnTo>
                    <a:pt x="137033" y="12700"/>
                  </a:lnTo>
                  <a:lnTo>
                    <a:pt x="137033" y="6350"/>
                  </a:lnTo>
                  <a:lnTo>
                    <a:pt x="137033" y="12700"/>
                  </a:lnTo>
                  <a:cubicBezTo>
                    <a:pt x="68326" y="12700"/>
                    <a:pt x="12700" y="68453"/>
                    <a:pt x="12700" y="137160"/>
                  </a:cubicBezTo>
                  <a:close/>
                </a:path>
              </a:pathLst>
            </a:custGeom>
            <a:solidFill>
              <a:srgbClr val="B8C3DF"/>
            </a:solidFill>
          </p:spPr>
        </p:sp>
      </p:grpSp>
      <p:sp>
        <p:nvSpPr>
          <p:cNvPr name="TextBox 13" id="13"/>
          <p:cNvSpPr txBox="true"/>
          <p:nvPr/>
        </p:nvSpPr>
        <p:spPr>
          <a:xfrm rot="0">
            <a:off x="4821794" y="2271742"/>
            <a:ext cx="2358062" cy="838885"/>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Sürdürülebilir Uygulamaların Sürekliliği</a:t>
            </a:r>
          </a:p>
        </p:txBody>
      </p:sp>
      <p:sp>
        <p:nvSpPr>
          <p:cNvPr name="TextBox 14" id="14"/>
          <p:cNvSpPr txBox="true"/>
          <p:nvPr/>
        </p:nvSpPr>
        <p:spPr>
          <a:xfrm rot="0">
            <a:off x="4821794" y="3242399"/>
            <a:ext cx="2358062" cy="7004050"/>
          </a:xfrm>
          <a:prstGeom prst="rect">
            <a:avLst/>
          </a:prstGeom>
        </p:spPr>
        <p:txBody>
          <a:bodyPr anchor="t" rtlCol="false" tIns="0" lIns="0" bIns="0" rIns="0">
            <a:spAutoFit/>
          </a:bodyPr>
          <a:lstStyle/>
          <a:p>
            <a:pPr algn="l">
              <a:lnSpc>
                <a:spcPts val="2450"/>
              </a:lnSpc>
            </a:pPr>
            <a:r>
              <a:rPr lang="en-US" sz="1500">
                <a:solidFill>
                  <a:srgbClr val="404155"/>
                </a:solidFill>
                <a:latin typeface="Arimo"/>
              </a:rPr>
              <a:t>ISO 14001 sertifikasyonu alındıktan sonra kritik olan, elde edilen kazanımların sürdürülebilirliğinin sağlanmasıdır. Bu kapsamda, işletmenin çevre yönetim sisteminin etkin şekilde işletilmesine devam edilmesi, iyileştirme fırsatlarının sürekli olarak değerlendirilmesi ve çevre performansının düzenli olarak izlenmesi gerekmektedir. Sertifikasyon sonrası dönemde, çalışanların farkındalık ve yetkinliklerinin artırılması, yönetim desteğinin sürekliliği ve bütünsel bir yaklaşımla iş süreçlerinin gözden geçirilmesi kritik önem taşımaktadır.</a:t>
            </a:r>
          </a:p>
        </p:txBody>
      </p:sp>
      <p:grpSp>
        <p:nvGrpSpPr>
          <p:cNvPr name="Group 15" id="15"/>
          <p:cNvGrpSpPr/>
          <p:nvPr/>
        </p:nvGrpSpPr>
        <p:grpSpPr>
          <a:xfrm rot="0">
            <a:off x="7664797" y="2036415"/>
            <a:ext cx="2958256" cy="8906767"/>
            <a:chOff x="0" y="0"/>
            <a:chExt cx="3944342" cy="11875690"/>
          </a:xfrm>
        </p:grpSpPr>
        <p:sp>
          <p:nvSpPr>
            <p:cNvPr name="Freeform 16" id="16"/>
            <p:cNvSpPr/>
            <p:nvPr/>
          </p:nvSpPr>
          <p:spPr>
            <a:xfrm flipH="false" flipV="false" rot="0">
              <a:off x="6350" y="6350"/>
              <a:ext cx="3931666" cy="11862943"/>
            </a:xfrm>
            <a:custGeom>
              <a:avLst/>
              <a:gdLst/>
              <a:ahLst/>
              <a:cxnLst/>
              <a:rect r="r" b="b" t="t" l="l"/>
              <a:pathLst>
                <a:path h="11862943" w="3931666">
                  <a:moveTo>
                    <a:pt x="0" y="116840"/>
                  </a:moveTo>
                  <a:cubicBezTo>
                    <a:pt x="0" y="52324"/>
                    <a:pt x="52197" y="0"/>
                    <a:pt x="116713" y="0"/>
                  </a:cubicBezTo>
                  <a:lnTo>
                    <a:pt x="3814953" y="0"/>
                  </a:lnTo>
                  <a:cubicBezTo>
                    <a:pt x="3879342" y="0"/>
                    <a:pt x="3931666" y="52324"/>
                    <a:pt x="3931666" y="116840"/>
                  </a:cubicBezTo>
                  <a:lnTo>
                    <a:pt x="3931666" y="11746103"/>
                  </a:lnTo>
                  <a:cubicBezTo>
                    <a:pt x="3931666" y="11810619"/>
                    <a:pt x="3879469" y="11862943"/>
                    <a:pt x="3814953" y="11862943"/>
                  </a:cubicBezTo>
                  <a:lnTo>
                    <a:pt x="116713" y="11862943"/>
                  </a:lnTo>
                  <a:cubicBezTo>
                    <a:pt x="52324" y="11862943"/>
                    <a:pt x="0" y="11810619"/>
                    <a:pt x="0" y="11746103"/>
                  </a:cubicBezTo>
                  <a:close/>
                </a:path>
              </a:pathLst>
            </a:custGeom>
            <a:solidFill>
              <a:srgbClr val="D2DDF9"/>
            </a:solidFill>
          </p:spPr>
        </p:sp>
        <p:sp>
          <p:nvSpPr>
            <p:cNvPr name="Freeform 17" id="17"/>
            <p:cNvSpPr/>
            <p:nvPr/>
          </p:nvSpPr>
          <p:spPr>
            <a:xfrm flipH="false" flipV="false" rot="0">
              <a:off x="0" y="0"/>
              <a:ext cx="3944366" cy="11875643"/>
            </a:xfrm>
            <a:custGeom>
              <a:avLst/>
              <a:gdLst/>
              <a:ahLst/>
              <a:cxnLst/>
              <a:rect r="r" b="b" t="t" l="l"/>
              <a:pathLst>
                <a:path h="11875643" w="3944366">
                  <a:moveTo>
                    <a:pt x="0" y="123190"/>
                  </a:moveTo>
                  <a:cubicBezTo>
                    <a:pt x="0" y="55245"/>
                    <a:pt x="55118" y="0"/>
                    <a:pt x="123063" y="0"/>
                  </a:cubicBezTo>
                  <a:lnTo>
                    <a:pt x="3821303" y="0"/>
                  </a:lnTo>
                  <a:lnTo>
                    <a:pt x="3821303" y="6350"/>
                  </a:lnTo>
                  <a:lnTo>
                    <a:pt x="3821303" y="0"/>
                  </a:lnTo>
                  <a:cubicBezTo>
                    <a:pt x="3889248" y="0"/>
                    <a:pt x="3944366" y="55245"/>
                    <a:pt x="3944366" y="123190"/>
                  </a:cubicBezTo>
                  <a:lnTo>
                    <a:pt x="3938016" y="123190"/>
                  </a:lnTo>
                  <a:lnTo>
                    <a:pt x="3944366" y="123190"/>
                  </a:lnTo>
                  <a:lnTo>
                    <a:pt x="3944366" y="11752453"/>
                  </a:lnTo>
                  <a:lnTo>
                    <a:pt x="3938016" y="11752453"/>
                  </a:lnTo>
                  <a:lnTo>
                    <a:pt x="3944366" y="11752453"/>
                  </a:lnTo>
                  <a:cubicBezTo>
                    <a:pt x="3944366" y="11820525"/>
                    <a:pt x="3889248" y="11875643"/>
                    <a:pt x="3821303" y="11875643"/>
                  </a:cubicBezTo>
                  <a:lnTo>
                    <a:pt x="3821303" y="11869293"/>
                  </a:lnTo>
                  <a:lnTo>
                    <a:pt x="3821303" y="11875643"/>
                  </a:lnTo>
                  <a:lnTo>
                    <a:pt x="123063" y="11875643"/>
                  </a:lnTo>
                  <a:lnTo>
                    <a:pt x="123063" y="11869293"/>
                  </a:lnTo>
                  <a:lnTo>
                    <a:pt x="123063" y="11875643"/>
                  </a:lnTo>
                  <a:cubicBezTo>
                    <a:pt x="55118" y="11875643"/>
                    <a:pt x="0" y="11820398"/>
                    <a:pt x="0" y="11752453"/>
                  </a:cubicBezTo>
                  <a:lnTo>
                    <a:pt x="0" y="123190"/>
                  </a:lnTo>
                  <a:lnTo>
                    <a:pt x="6350" y="123190"/>
                  </a:lnTo>
                  <a:lnTo>
                    <a:pt x="0" y="123190"/>
                  </a:lnTo>
                  <a:moveTo>
                    <a:pt x="12700" y="123190"/>
                  </a:moveTo>
                  <a:lnTo>
                    <a:pt x="12700" y="11752453"/>
                  </a:lnTo>
                  <a:lnTo>
                    <a:pt x="6350" y="11752453"/>
                  </a:lnTo>
                  <a:lnTo>
                    <a:pt x="12700" y="11752453"/>
                  </a:lnTo>
                  <a:cubicBezTo>
                    <a:pt x="12700" y="11813540"/>
                    <a:pt x="62103" y="11862943"/>
                    <a:pt x="123063" y="11862943"/>
                  </a:cubicBezTo>
                  <a:lnTo>
                    <a:pt x="3821303" y="11862943"/>
                  </a:lnTo>
                  <a:cubicBezTo>
                    <a:pt x="3882263" y="11862943"/>
                    <a:pt x="3931666" y="11813413"/>
                    <a:pt x="3931666" y="11752453"/>
                  </a:cubicBezTo>
                  <a:lnTo>
                    <a:pt x="3931666" y="123190"/>
                  </a:lnTo>
                  <a:cubicBezTo>
                    <a:pt x="3931666" y="62103"/>
                    <a:pt x="3882263" y="12700"/>
                    <a:pt x="3821303" y="12700"/>
                  </a:cubicBezTo>
                  <a:lnTo>
                    <a:pt x="123063" y="12700"/>
                  </a:lnTo>
                  <a:lnTo>
                    <a:pt x="123063" y="6350"/>
                  </a:lnTo>
                  <a:lnTo>
                    <a:pt x="123063" y="12700"/>
                  </a:lnTo>
                  <a:cubicBezTo>
                    <a:pt x="62103" y="12700"/>
                    <a:pt x="12700" y="62230"/>
                    <a:pt x="12700" y="123190"/>
                  </a:cubicBezTo>
                  <a:close/>
                </a:path>
              </a:pathLst>
            </a:custGeom>
            <a:solidFill>
              <a:srgbClr val="B8C3DF"/>
            </a:solidFill>
          </p:spPr>
        </p:sp>
      </p:grpSp>
      <p:sp>
        <p:nvSpPr>
          <p:cNvPr name="TextBox 18" id="18"/>
          <p:cNvSpPr txBox="true"/>
          <p:nvPr/>
        </p:nvSpPr>
        <p:spPr>
          <a:xfrm rot="0">
            <a:off x="7964894" y="2271742"/>
            <a:ext cx="2358062" cy="535126"/>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Etkin İç Denetim Uygulamaları</a:t>
            </a:r>
          </a:p>
        </p:txBody>
      </p:sp>
      <p:sp>
        <p:nvSpPr>
          <p:cNvPr name="TextBox 19" id="19"/>
          <p:cNvSpPr txBox="true"/>
          <p:nvPr/>
        </p:nvSpPr>
        <p:spPr>
          <a:xfrm rot="0">
            <a:off x="7964894" y="2938641"/>
            <a:ext cx="2358062" cy="5580995"/>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sertifikasyonu sonrası, işletmenin çevre yönetim sistemini düzenli olarak gözden geçirmesi ve iç denetimler gerçekleştirmesi büyük önem arz etmektedir. İç denetimler, sistemin uygunluğunu, yeterliliğini ve etkinliğini değerlendirerek, iyileştirme fırsatlarının belirlenmesini sağlar. Etkin iç denetim uygulamaları, sürekli gelişim kültürünün oluşturulmasına ve sistemin sürekliliğinin sağlanmasına katkı sunar.</a:t>
            </a:r>
          </a:p>
        </p:txBody>
      </p:sp>
      <p:grpSp>
        <p:nvGrpSpPr>
          <p:cNvPr name="Group 20" id="20"/>
          <p:cNvGrpSpPr/>
          <p:nvPr/>
        </p:nvGrpSpPr>
        <p:grpSpPr>
          <a:xfrm rot="0">
            <a:off x="10807899" y="2036415"/>
            <a:ext cx="2958256" cy="8906767"/>
            <a:chOff x="0" y="0"/>
            <a:chExt cx="3944342" cy="11875690"/>
          </a:xfrm>
        </p:grpSpPr>
        <p:sp>
          <p:nvSpPr>
            <p:cNvPr name="Freeform 21" id="21"/>
            <p:cNvSpPr/>
            <p:nvPr/>
          </p:nvSpPr>
          <p:spPr>
            <a:xfrm flipH="false" flipV="false" rot="0">
              <a:off x="6350" y="6350"/>
              <a:ext cx="3931666" cy="11862943"/>
            </a:xfrm>
            <a:custGeom>
              <a:avLst/>
              <a:gdLst/>
              <a:ahLst/>
              <a:cxnLst/>
              <a:rect r="r" b="b" t="t" l="l"/>
              <a:pathLst>
                <a:path h="11862943" w="3931666">
                  <a:moveTo>
                    <a:pt x="0" y="116840"/>
                  </a:moveTo>
                  <a:cubicBezTo>
                    <a:pt x="0" y="52324"/>
                    <a:pt x="52197" y="0"/>
                    <a:pt x="116713" y="0"/>
                  </a:cubicBezTo>
                  <a:lnTo>
                    <a:pt x="3814953" y="0"/>
                  </a:lnTo>
                  <a:cubicBezTo>
                    <a:pt x="3879342" y="0"/>
                    <a:pt x="3931666" y="52324"/>
                    <a:pt x="3931666" y="116840"/>
                  </a:cubicBezTo>
                  <a:lnTo>
                    <a:pt x="3931666" y="11746103"/>
                  </a:lnTo>
                  <a:cubicBezTo>
                    <a:pt x="3931666" y="11810619"/>
                    <a:pt x="3879469" y="11862943"/>
                    <a:pt x="3814953" y="11862943"/>
                  </a:cubicBezTo>
                  <a:lnTo>
                    <a:pt x="116713" y="11862943"/>
                  </a:lnTo>
                  <a:cubicBezTo>
                    <a:pt x="52324" y="11862943"/>
                    <a:pt x="0" y="11810619"/>
                    <a:pt x="0" y="11746103"/>
                  </a:cubicBezTo>
                  <a:close/>
                </a:path>
              </a:pathLst>
            </a:custGeom>
            <a:solidFill>
              <a:srgbClr val="D2DDF9"/>
            </a:solidFill>
          </p:spPr>
        </p:sp>
        <p:sp>
          <p:nvSpPr>
            <p:cNvPr name="Freeform 22" id="22"/>
            <p:cNvSpPr/>
            <p:nvPr/>
          </p:nvSpPr>
          <p:spPr>
            <a:xfrm flipH="false" flipV="false" rot="0">
              <a:off x="0" y="0"/>
              <a:ext cx="3944366" cy="11875643"/>
            </a:xfrm>
            <a:custGeom>
              <a:avLst/>
              <a:gdLst/>
              <a:ahLst/>
              <a:cxnLst/>
              <a:rect r="r" b="b" t="t" l="l"/>
              <a:pathLst>
                <a:path h="11875643" w="3944366">
                  <a:moveTo>
                    <a:pt x="0" y="123190"/>
                  </a:moveTo>
                  <a:cubicBezTo>
                    <a:pt x="0" y="55245"/>
                    <a:pt x="55118" y="0"/>
                    <a:pt x="123063" y="0"/>
                  </a:cubicBezTo>
                  <a:lnTo>
                    <a:pt x="3821303" y="0"/>
                  </a:lnTo>
                  <a:lnTo>
                    <a:pt x="3821303" y="6350"/>
                  </a:lnTo>
                  <a:lnTo>
                    <a:pt x="3821303" y="0"/>
                  </a:lnTo>
                  <a:cubicBezTo>
                    <a:pt x="3889248" y="0"/>
                    <a:pt x="3944366" y="55245"/>
                    <a:pt x="3944366" y="123190"/>
                  </a:cubicBezTo>
                  <a:lnTo>
                    <a:pt x="3938016" y="123190"/>
                  </a:lnTo>
                  <a:lnTo>
                    <a:pt x="3944366" y="123190"/>
                  </a:lnTo>
                  <a:lnTo>
                    <a:pt x="3944366" y="11752453"/>
                  </a:lnTo>
                  <a:lnTo>
                    <a:pt x="3938016" y="11752453"/>
                  </a:lnTo>
                  <a:lnTo>
                    <a:pt x="3944366" y="11752453"/>
                  </a:lnTo>
                  <a:cubicBezTo>
                    <a:pt x="3944366" y="11820525"/>
                    <a:pt x="3889248" y="11875643"/>
                    <a:pt x="3821303" y="11875643"/>
                  </a:cubicBezTo>
                  <a:lnTo>
                    <a:pt x="3821303" y="11869293"/>
                  </a:lnTo>
                  <a:lnTo>
                    <a:pt x="3821303" y="11875643"/>
                  </a:lnTo>
                  <a:lnTo>
                    <a:pt x="123063" y="11875643"/>
                  </a:lnTo>
                  <a:lnTo>
                    <a:pt x="123063" y="11869293"/>
                  </a:lnTo>
                  <a:lnTo>
                    <a:pt x="123063" y="11875643"/>
                  </a:lnTo>
                  <a:cubicBezTo>
                    <a:pt x="55118" y="11875643"/>
                    <a:pt x="0" y="11820398"/>
                    <a:pt x="0" y="11752453"/>
                  </a:cubicBezTo>
                  <a:lnTo>
                    <a:pt x="0" y="123190"/>
                  </a:lnTo>
                  <a:lnTo>
                    <a:pt x="6350" y="123190"/>
                  </a:lnTo>
                  <a:lnTo>
                    <a:pt x="0" y="123190"/>
                  </a:lnTo>
                  <a:moveTo>
                    <a:pt x="12700" y="123190"/>
                  </a:moveTo>
                  <a:lnTo>
                    <a:pt x="12700" y="11752453"/>
                  </a:lnTo>
                  <a:lnTo>
                    <a:pt x="6350" y="11752453"/>
                  </a:lnTo>
                  <a:lnTo>
                    <a:pt x="12700" y="11752453"/>
                  </a:lnTo>
                  <a:cubicBezTo>
                    <a:pt x="12700" y="11813540"/>
                    <a:pt x="62103" y="11862943"/>
                    <a:pt x="123063" y="11862943"/>
                  </a:cubicBezTo>
                  <a:lnTo>
                    <a:pt x="3821303" y="11862943"/>
                  </a:lnTo>
                  <a:cubicBezTo>
                    <a:pt x="3882263" y="11862943"/>
                    <a:pt x="3931666" y="11813413"/>
                    <a:pt x="3931666" y="11752453"/>
                  </a:cubicBezTo>
                  <a:lnTo>
                    <a:pt x="3931666" y="123190"/>
                  </a:lnTo>
                  <a:cubicBezTo>
                    <a:pt x="3931666" y="62103"/>
                    <a:pt x="3882263" y="12700"/>
                    <a:pt x="3821303" y="12700"/>
                  </a:cubicBezTo>
                  <a:lnTo>
                    <a:pt x="123063" y="12700"/>
                  </a:lnTo>
                  <a:lnTo>
                    <a:pt x="123063" y="6350"/>
                  </a:lnTo>
                  <a:lnTo>
                    <a:pt x="123063" y="12700"/>
                  </a:lnTo>
                  <a:cubicBezTo>
                    <a:pt x="62103" y="12700"/>
                    <a:pt x="12700" y="62230"/>
                    <a:pt x="12700" y="123190"/>
                  </a:cubicBezTo>
                  <a:close/>
                </a:path>
              </a:pathLst>
            </a:custGeom>
            <a:solidFill>
              <a:srgbClr val="B8C3DF"/>
            </a:solidFill>
          </p:spPr>
        </p:sp>
      </p:grpSp>
      <p:sp>
        <p:nvSpPr>
          <p:cNvPr name="TextBox 23" id="23"/>
          <p:cNvSpPr txBox="true"/>
          <p:nvPr/>
        </p:nvSpPr>
        <p:spPr>
          <a:xfrm rot="0">
            <a:off x="11107995" y="2271742"/>
            <a:ext cx="2358062" cy="535126"/>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Paydaş İlişkilerinin Güçlendirilmesi</a:t>
            </a:r>
          </a:p>
        </p:txBody>
      </p:sp>
      <p:sp>
        <p:nvSpPr>
          <p:cNvPr name="TextBox 24" id="24"/>
          <p:cNvSpPr txBox="true"/>
          <p:nvPr/>
        </p:nvSpPr>
        <p:spPr>
          <a:xfrm rot="0">
            <a:off x="11107995" y="2938641"/>
            <a:ext cx="2358062" cy="5891898"/>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sertifikasyonu sonrası dönemde, işletmenin paydaşlarıyla olan iletişim ve etkileşiminin güçlendirilmesi kritik rol oynar. Müşteriler, tedarikçiler, yerel yönetimler, sivil toplum kuruluşları gibi paydaşlarla işbirliği içinde çalışmak, karşılıklı güven ve anlayış oluşturulmasına yardımcı olur. Paydaş beklentilerinin anlaşılması ve karşılanması, işletmenin çevre performansının sürekli iyileştirilmesine katkı sağlar.</a:t>
            </a:r>
          </a:p>
        </p:txBody>
      </p:sp>
    </p:spTree>
  </p:cSld>
  <p:clrMapOvr>
    <a:masterClrMapping/>
  </p:clrMapOvr>
</p:sld>
</file>

<file path=ppt/slides/slide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91019"/>
            <a:chOff x="0" y="0"/>
            <a:chExt cx="24384000" cy="13721358"/>
          </a:xfrm>
        </p:grpSpPr>
        <p:sp>
          <p:nvSpPr>
            <p:cNvPr name="Freeform 5" id="5"/>
            <p:cNvSpPr/>
            <p:nvPr/>
          </p:nvSpPr>
          <p:spPr>
            <a:xfrm flipH="false" flipV="false" rot="0">
              <a:off x="0" y="0"/>
              <a:ext cx="24384000" cy="13721335"/>
            </a:xfrm>
            <a:custGeom>
              <a:avLst/>
              <a:gdLst/>
              <a:ahLst/>
              <a:cxnLst/>
              <a:rect r="r" b="b" t="t" l="l"/>
              <a:pathLst>
                <a:path h="13721335" w="24384000">
                  <a:moveTo>
                    <a:pt x="0" y="0"/>
                  </a:moveTo>
                  <a:lnTo>
                    <a:pt x="24384000" y="0"/>
                  </a:lnTo>
                  <a:lnTo>
                    <a:pt x="24384000" y="13721335"/>
                  </a:lnTo>
                  <a:lnTo>
                    <a:pt x="0" y="13721335"/>
                  </a:lnTo>
                  <a:close/>
                </a:path>
              </a:pathLst>
            </a:custGeom>
            <a:solidFill>
              <a:srgbClr val="F9F9FF"/>
            </a:solidFill>
          </p:spPr>
        </p:sp>
      </p:grpSp>
      <p:sp>
        <p:nvSpPr>
          <p:cNvPr name="TextBox 6" id="6"/>
          <p:cNvSpPr txBox="true"/>
          <p:nvPr/>
        </p:nvSpPr>
        <p:spPr>
          <a:xfrm rot="0">
            <a:off x="4365784" y="571381"/>
            <a:ext cx="4942910" cy="587365"/>
          </a:xfrm>
          <a:prstGeom prst="rect">
            <a:avLst/>
          </a:prstGeom>
        </p:spPr>
        <p:txBody>
          <a:bodyPr anchor="t" rtlCol="false" tIns="0" lIns="0" bIns="0" rIns="0">
            <a:spAutoFit/>
          </a:bodyPr>
          <a:lstStyle/>
          <a:p>
            <a:pPr algn="l">
              <a:lnSpc>
                <a:spcPts val="5045"/>
              </a:lnSpc>
            </a:pPr>
            <a:r>
              <a:rPr lang="en-US" sz="4036">
                <a:solidFill>
                  <a:srgbClr val="1B1B27"/>
                </a:solidFill>
                <a:latin typeface="Arimo"/>
              </a:rPr>
              <a:t>ISO 14001'in Önemi</a:t>
            </a:r>
          </a:p>
        </p:txBody>
      </p:sp>
      <p:grpSp>
        <p:nvGrpSpPr>
          <p:cNvPr name="Group 7" id="7"/>
          <p:cNvGrpSpPr/>
          <p:nvPr/>
        </p:nvGrpSpPr>
        <p:grpSpPr>
          <a:xfrm rot="0">
            <a:off x="4269581" y="1821061"/>
            <a:ext cx="368201" cy="368201"/>
            <a:chOff x="0" y="0"/>
            <a:chExt cx="490935" cy="490935"/>
          </a:xfrm>
        </p:grpSpPr>
        <p:sp>
          <p:nvSpPr>
            <p:cNvPr name="Freeform 8" id="8"/>
            <p:cNvSpPr/>
            <p:nvPr/>
          </p:nvSpPr>
          <p:spPr>
            <a:xfrm flipH="false" flipV="false" rot="0">
              <a:off x="6350" y="6350"/>
              <a:ext cx="478282" cy="478282"/>
            </a:xfrm>
            <a:custGeom>
              <a:avLst/>
              <a:gdLst/>
              <a:ahLst/>
              <a:cxnLst/>
              <a:rect r="r" b="b" t="t" l="l"/>
              <a:pathLst>
                <a:path h="478282" w="478282">
                  <a:moveTo>
                    <a:pt x="0" y="123063"/>
                  </a:moveTo>
                  <a:cubicBezTo>
                    <a:pt x="0" y="55118"/>
                    <a:pt x="55118" y="0"/>
                    <a:pt x="123063" y="0"/>
                  </a:cubicBezTo>
                  <a:lnTo>
                    <a:pt x="355219" y="0"/>
                  </a:lnTo>
                  <a:cubicBezTo>
                    <a:pt x="423164" y="0"/>
                    <a:pt x="478282" y="55118"/>
                    <a:pt x="478282" y="123063"/>
                  </a:cubicBezTo>
                  <a:lnTo>
                    <a:pt x="478282" y="355219"/>
                  </a:lnTo>
                  <a:cubicBezTo>
                    <a:pt x="478282" y="423164"/>
                    <a:pt x="423164" y="478282"/>
                    <a:pt x="355219" y="478282"/>
                  </a:cubicBezTo>
                  <a:lnTo>
                    <a:pt x="123063" y="478282"/>
                  </a:lnTo>
                  <a:cubicBezTo>
                    <a:pt x="55118" y="478282"/>
                    <a:pt x="0" y="423164"/>
                    <a:pt x="0" y="355219"/>
                  </a:cubicBezTo>
                  <a:close/>
                </a:path>
              </a:pathLst>
            </a:custGeom>
            <a:solidFill>
              <a:srgbClr val="D2DDF9"/>
            </a:solidFill>
          </p:spPr>
        </p:sp>
        <p:sp>
          <p:nvSpPr>
            <p:cNvPr name="Freeform 9" id="9"/>
            <p:cNvSpPr/>
            <p:nvPr/>
          </p:nvSpPr>
          <p:spPr>
            <a:xfrm flipH="false" flipV="false" rot="0">
              <a:off x="0" y="0"/>
              <a:ext cx="490982" cy="490982"/>
            </a:xfrm>
            <a:custGeom>
              <a:avLst/>
              <a:gdLst/>
              <a:ahLst/>
              <a:cxnLst/>
              <a:rect r="r" b="b" t="t" l="l"/>
              <a:pathLst>
                <a:path h="490982" w="490982">
                  <a:moveTo>
                    <a:pt x="0" y="129413"/>
                  </a:moveTo>
                  <a:cubicBezTo>
                    <a:pt x="0" y="57912"/>
                    <a:pt x="57912" y="0"/>
                    <a:pt x="129413" y="0"/>
                  </a:cubicBezTo>
                  <a:lnTo>
                    <a:pt x="361569" y="0"/>
                  </a:lnTo>
                  <a:lnTo>
                    <a:pt x="361569" y="6350"/>
                  </a:lnTo>
                  <a:lnTo>
                    <a:pt x="361569" y="0"/>
                  </a:lnTo>
                  <a:lnTo>
                    <a:pt x="361569" y="6350"/>
                  </a:lnTo>
                  <a:lnTo>
                    <a:pt x="361569" y="0"/>
                  </a:lnTo>
                  <a:cubicBezTo>
                    <a:pt x="433070" y="0"/>
                    <a:pt x="490982" y="57912"/>
                    <a:pt x="490982" y="129413"/>
                  </a:cubicBezTo>
                  <a:lnTo>
                    <a:pt x="490982" y="361569"/>
                  </a:lnTo>
                  <a:lnTo>
                    <a:pt x="484632" y="361569"/>
                  </a:lnTo>
                  <a:lnTo>
                    <a:pt x="490982" y="361569"/>
                  </a:lnTo>
                  <a:cubicBezTo>
                    <a:pt x="490982" y="433070"/>
                    <a:pt x="433070" y="490982"/>
                    <a:pt x="361569" y="490982"/>
                  </a:cubicBezTo>
                  <a:lnTo>
                    <a:pt x="361569" y="484632"/>
                  </a:lnTo>
                  <a:lnTo>
                    <a:pt x="361569" y="490982"/>
                  </a:lnTo>
                  <a:lnTo>
                    <a:pt x="129413" y="490982"/>
                  </a:lnTo>
                  <a:lnTo>
                    <a:pt x="129413" y="484632"/>
                  </a:lnTo>
                  <a:lnTo>
                    <a:pt x="129413" y="490982"/>
                  </a:lnTo>
                  <a:cubicBezTo>
                    <a:pt x="57912" y="490982"/>
                    <a:pt x="0" y="433070"/>
                    <a:pt x="0" y="361569"/>
                  </a:cubicBezTo>
                  <a:lnTo>
                    <a:pt x="0" y="129413"/>
                  </a:lnTo>
                  <a:lnTo>
                    <a:pt x="6350" y="129413"/>
                  </a:lnTo>
                  <a:lnTo>
                    <a:pt x="0" y="129413"/>
                  </a:lnTo>
                  <a:moveTo>
                    <a:pt x="12700" y="129413"/>
                  </a:moveTo>
                  <a:lnTo>
                    <a:pt x="12700" y="361569"/>
                  </a:lnTo>
                  <a:lnTo>
                    <a:pt x="6350" y="361569"/>
                  </a:lnTo>
                  <a:lnTo>
                    <a:pt x="12700" y="361569"/>
                  </a:lnTo>
                  <a:cubicBezTo>
                    <a:pt x="12700" y="425958"/>
                    <a:pt x="64897" y="478282"/>
                    <a:pt x="129413" y="478282"/>
                  </a:cubicBezTo>
                  <a:lnTo>
                    <a:pt x="361569" y="478282"/>
                  </a:lnTo>
                  <a:cubicBezTo>
                    <a:pt x="425958" y="478282"/>
                    <a:pt x="478282" y="426085"/>
                    <a:pt x="478282" y="361569"/>
                  </a:cubicBezTo>
                  <a:lnTo>
                    <a:pt x="478282" y="129413"/>
                  </a:lnTo>
                  <a:lnTo>
                    <a:pt x="484632" y="129413"/>
                  </a:lnTo>
                  <a:lnTo>
                    <a:pt x="478282" y="129413"/>
                  </a:lnTo>
                  <a:cubicBezTo>
                    <a:pt x="478282" y="64897"/>
                    <a:pt x="425958" y="12700"/>
                    <a:pt x="361569" y="12700"/>
                  </a:cubicBezTo>
                  <a:lnTo>
                    <a:pt x="129413" y="12700"/>
                  </a:lnTo>
                  <a:lnTo>
                    <a:pt x="129413" y="6350"/>
                  </a:lnTo>
                  <a:lnTo>
                    <a:pt x="129413" y="12700"/>
                  </a:lnTo>
                  <a:cubicBezTo>
                    <a:pt x="64897" y="12700"/>
                    <a:pt x="12700" y="64897"/>
                    <a:pt x="12700" y="129413"/>
                  </a:cubicBezTo>
                  <a:close/>
                </a:path>
              </a:pathLst>
            </a:custGeom>
            <a:solidFill>
              <a:srgbClr val="B8C3DF"/>
            </a:solidFill>
          </p:spPr>
        </p:sp>
      </p:grpSp>
      <p:sp>
        <p:nvSpPr>
          <p:cNvPr name="TextBox 10" id="10"/>
          <p:cNvSpPr txBox="true"/>
          <p:nvPr/>
        </p:nvSpPr>
        <p:spPr>
          <a:xfrm rot="0">
            <a:off x="4929396" y="1871693"/>
            <a:ext cx="3489305" cy="247889"/>
          </a:xfrm>
          <a:prstGeom prst="rect">
            <a:avLst/>
          </a:prstGeom>
        </p:spPr>
        <p:txBody>
          <a:bodyPr anchor="t" rtlCol="false" tIns="0" lIns="0" bIns="0" rIns="0">
            <a:spAutoFit/>
          </a:bodyPr>
          <a:lstStyle/>
          <a:p>
            <a:pPr algn="l">
              <a:lnSpc>
                <a:spcPts val="2522"/>
              </a:lnSpc>
            </a:pPr>
            <a:r>
              <a:rPr lang="en-US" sz="2017">
                <a:solidFill>
                  <a:srgbClr val="404155"/>
                </a:solidFill>
                <a:latin typeface="Arimo"/>
              </a:rPr>
              <a:t>Çevresel Etkilerin Azaltılması</a:t>
            </a:r>
          </a:p>
        </p:txBody>
      </p:sp>
      <p:sp>
        <p:nvSpPr>
          <p:cNvPr name="TextBox 11" id="11"/>
          <p:cNvSpPr txBox="true"/>
          <p:nvPr/>
        </p:nvSpPr>
        <p:spPr>
          <a:xfrm rot="0">
            <a:off x="4929396" y="2257752"/>
            <a:ext cx="4020621" cy="3264931"/>
          </a:xfrm>
          <a:prstGeom prst="rect">
            <a:avLst/>
          </a:prstGeom>
        </p:spPr>
        <p:txBody>
          <a:bodyPr anchor="t" rtlCol="false" tIns="0" lIns="0" bIns="0" rIns="0">
            <a:spAutoFit/>
          </a:bodyPr>
          <a:lstStyle/>
          <a:p>
            <a:pPr algn="l">
              <a:lnSpc>
                <a:spcPts val="2583"/>
              </a:lnSpc>
            </a:pPr>
            <a:r>
              <a:rPr lang="en-US" sz="1614">
                <a:solidFill>
                  <a:srgbClr val="404155"/>
                </a:solidFill>
                <a:latin typeface="Arimo"/>
              </a:rPr>
              <a:t>ISO 14001 standardı, işletmelerin çevresel etkilerini sistematik bir şekilde yönetmelerini ve sürekli iyileştirmelerini sağlar. Enerji ve su tüketiminin azaltılması, atık yönetiminin iyileştirilmesi, emisyonların kontrolü gibi uygulamalarla işletmeler çevresel ayak izlerini küçültebilir. Bu sayede doğal kaynaklar korunur, hava, su ve toprak kirliliği azaltılır.</a:t>
            </a:r>
          </a:p>
        </p:txBody>
      </p:sp>
      <p:grpSp>
        <p:nvGrpSpPr>
          <p:cNvPr name="Group 12" id="12"/>
          <p:cNvGrpSpPr/>
          <p:nvPr/>
        </p:nvGrpSpPr>
        <p:grpSpPr>
          <a:xfrm rot="0">
            <a:off x="9241631" y="1821061"/>
            <a:ext cx="368201" cy="368201"/>
            <a:chOff x="0" y="0"/>
            <a:chExt cx="490935" cy="490935"/>
          </a:xfrm>
        </p:grpSpPr>
        <p:sp>
          <p:nvSpPr>
            <p:cNvPr name="Freeform 13" id="13"/>
            <p:cNvSpPr/>
            <p:nvPr/>
          </p:nvSpPr>
          <p:spPr>
            <a:xfrm flipH="false" flipV="false" rot="0">
              <a:off x="6350" y="6350"/>
              <a:ext cx="478282" cy="478282"/>
            </a:xfrm>
            <a:custGeom>
              <a:avLst/>
              <a:gdLst/>
              <a:ahLst/>
              <a:cxnLst/>
              <a:rect r="r" b="b" t="t" l="l"/>
              <a:pathLst>
                <a:path h="478282" w="478282">
                  <a:moveTo>
                    <a:pt x="0" y="123063"/>
                  </a:moveTo>
                  <a:cubicBezTo>
                    <a:pt x="0" y="55118"/>
                    <a:pt x="55118" y="0"/>
                    <a:pt x="123063" y="0"/>
                  </a:cubicBezTo>
                  <a:lnTo>
                    <a:pt x="355219" y="0"/>
                  </a:lnTo>
                  <a:cubicBezTo>
                    <a:pt x="423164" y="0"/>
                    <a:pt x="478282" y="55118"/>
                    <a:pt x="478282" y="123063"/>
                  </a:cubicBezTo>
                  <a:lnTo>
                    <a:pt x="478282" y="355219"/>
                  </a:lnTo>
                  <a:cubicBezTo>
                    <a:pt x="478282" y="423164"/>
                    <a:pt x="423164" y="478282"/>
                    <a:pt x="355219" y="478282"/>
                  </a:cubicBezTo>
                  <a:lnTo>
                    <a:pt x="123063" y="478282"/>
                  </a:lnTo>
                  <a:cubicBezTo>
                    <a:pt x="55118" y="478282"/>
                    <a:pt x="0" y="423164"/>
                    <a:pt x="0" y="355219"/>
                  </a:cubicBezTo>
                  <a:close/>
                </a:path>
              </a:pathLst>
            </a:custGeom>
            <a:solidFill>
              <a:srgbClr val="D2DDF9"/>
            </a:solidFill>
          </p:spPr>
        </p:sp>
        <p:sp>
          <p:nvSpPr>
            <p:cNvPr name="Freeform 14" id="14"/>
            <p:cNvSpPr/>
            <p:nvPr/>
          </p:nvSpPr>
          <p:spPr>
            <a:xfrm flipH="false" flipV="false" rot="0">
              <a:off x="0" y="0"/>
              <a:ext cx="490982" cy="490982"/>
            </a:xfrm>
            <a:custGeom>
              <a:avLst/>
              <a:gdLst/>
              <a:ahLst/>
              <a:cxnLst/>
              <a:rect r="r" b="b" t="t" l="l"/>
              <a:pathLst>
                <a:path h="490982" w="490982">
                  <a:moveTo>
                    <a:pt x="0" y="129413"/>
                  </a:moveTo>
                  <a:cubicBezTo>
                    <a:pt x="0" y="57912"/>
                    <a:pt x="57912" y="0"/>
                    <a:pt x="129413" y="0"/>
                  </a:cubicBezTo>
                  <a:lnTo>
                    <a:pt x="361569" y="0"/>
                  </a:lnTo>
                  <a:lnTo>
                    <a:pt x="361569" y="6350"/>
                  </a:lnTo>
                  <a:lnTo>
                    <a:pt x="361569" y="0"/>
                  </a:lnTo>
                  <a:lnTo>
                    <a:pt x="361569" y="6350"/>
                  </a:lnTo>
                  <a:lnTo>
                    <a:pt x="361569" y="0"/>
                  </a:lnTo>
                  <a:cubicBezTo>
                    <a:pt x="433070" y="0"/>
                    <a:pt x="490982" y="57912"/>
                    <a:pt x="490982" y="129413"/>
                  </a:cubicBezTo>
                  <a:lnTo>
                    <a:pt x="490982" y="361569"/>
                  </a:lnTo>
                  <a:lnTo>
                    <a:pt x="484632" y="361569"/>
                  </a:lnTo>
                  <a:lnTo>
                    <a:pt x="490982" y="361569"/>
                  </a:lnTo>
                  <a:cubicBezTo>
                    <a:pt x="490982" y="433070"/>
                    <a:pt x="433070" y="490982"/>
                    <a:pt x="361569" y="490982"/>
                  </a:cubicBezTo>
                  <a:lnTo>
                    <a:pt x="361569" y="484632"/>
                  </a:lnTo>
                  <a:lnTo>
                    <a:pt x="361569" y="490982"/>
                  </a:lnTo>
                  <a:lnTo>
                    <a:pt x="129413" y="490982"/>
                  </a:lnTo>
                  <a:lnTo>
                    <a:pt x="129413" y="484632"/>
                  </a:lnTo>
                  <a:lnTo>
                    <a:pt x="129413" y="490982"/>
                  </a:lnTo>
                  <a:cubicBezTo>
                    <a:pt x="57912" y="490982"/>
                    <a:pt x="0" y="433070"/>
                    <a:pt x="0" y="361569"/>
                  </a:cubicBezTo>
                  <a:lnTo>
                    <a:pt x="0" y="129413"/>
                  </a:lnTo>
                  <a:lnTo>
                    <a:pt x="6350" y="129413"/>
                  </a:lnTo>
                  <a:lnTo>
                    <a:pt x="0" y="129413"/>
                  </a:lnTo>
                  <a:moveTo>
                    <a:pt x="12700" y="129413"/>
                  </a:moveTo>
                  <a:lnTo>
                    <a:pt x="12700" y="361569"/>
                  </a:lnTo>
                  <a:lnTo>
                    <a:pt x="6350" y="361569"/>
                  </a:lnTo>
                  <a:lnTo>
                    <a:pt x="12700" y="361569"/>
                  </a:lnTo>
                  <a:cubicBezTo>
                    <a:pt x="12700" y="425958"/>
                    <a:pt x="64897" y="478282"/>
                    <a:pt x="129413" y="478282"/>
                  </a:cubicBezTo>
                  <a:lnTo>
                    <a:pt x="361569" y="478282"/>
                  </a:lnTo>
                  <a:cubicBezTo>
                    <a:pt x="425958" y="478282"/>
                    <a:pt x="478282" y="426085"/>
                    <a:pt x="478282" y="361569"/>
                  </a:cubicBezTo>
                  <a:lnTo>
                    <a:pt x="478282" y="129413"/>
                  </a:lnTo>
                  <a:lnTo>
                    <a:pt x="484632" y="129413"/>
                  </a:lnTo>
                  <a:lnTo>
                    <a:pt x="478282" y="129413"/>
                  </a:lnTo>
                  <a:cubicBezTo>
                    <a:pt x="478282" y="64897"/>
                    <a:pt x="425958" y="12700"/>
                    <a:pt x="361569" y="12700"/>
                  </a:cubicBezTo>
                  <a:lnTo>
                    <a:pt x="129413" y="12700"/>
                  </a:lnTo>
                  <a:lnTo>
                    <a:pt x="129413" y="6350"/>
                  </a:lnTo>
                  <a:lnTo>
                    <a:pt x="129413" y="12700"/>
                  </a:lnTo>
                  <a:cubicBezTo>
                    <a:pt x="64897" y="12700"/>
                    <a:pt x="12700" y="64897"/>
                    <a:pt x="12700" y="129413"/>
                  </a:cubicBezTo>
                  <a:close/>
                </a:path>
              </a:pathLst>
            </a:custGeom>
            <a:solidFill>
              <a:srgbClr val="B8C3DF"/>
            </a:solidFill>
          </p:spPr>
        </p:sp>
      </p:grpSp>
      <p:sp>
        <p:nvSpPr>
          <p:cNvPr name="TextBox 15" id="15"/>
          <p:cNvSpPr txBox="true"/>
          <p:nvPr/>
        </p:nvSpPr>
        <p:spPr>
          <a:xfrm rot="0">
            <a:off x="9901446" y="1871693"/>
            <a:ext cx="4020621" cy="568166"/>
          </a:xfrm>
          <a:prstGeom prst="rect">
            <a:avLst/>
          </a:prstGeom>
        </p:spPr>
        <p:txBody>
          <a:bodyPr anchor="t" rtlCol="false" tIns="0" lIns="0" bIns="0" rIns="0">
            <a:spAutoFit/>
          </a:bodyPr>
          <a:lstStyle/>
          <a:p>
            <a:pPr algn="l">
              <a:lnSpc>
                <a:spcPts val="2522"/>
              </a:lnSpc>
            </a:pPr>
            <a:r>
              <a:rPr lang="en-US" sz="2017">
                <a:solidFill>
                  <a:srgbClr val="404155"/>
                </a:solidFill>
                <a:latin typeface="Arimo"/>
              </a:rPr>
              <a:t>Yasal Uyumun Güvence Altına Alınması</a:t>
            </a:r>
          </a:p>
        </p:txBody>
      </p:sp>
      <p:sp>
        <p:nvSpPr>
          <p:cNvPr name="TextBox 16" id="16"/>
          <p:cNvSpPr txBox="true"/>
          <p:nvPr/>
        </p:nvSpPr>
        <p:spPr>
          <a:xfrm rot="0">
            <a:off x="9901446" y="2578030"/>
            <a:ext cx="4020621" cy="2936915"/>
          </a:xfrm>
          <a:prstGeom prst="rect">
            <a:avLst/>
          </a:prstGeom>
        </p:spPr>
        <p:txBody>
          <a:bodyPr anchor="t" rtlCol="false" tIns="0" lIns="0" bIns="0" rIns="0">
            <a:spAutoFit/>
          </a:bodyPr>
          <a:lstStyle/>
          <a:p>
            <a:pPr algn="l">
              <a:lnSpc>
                <a:spcPts val="2583"/>
              </a:lnSpc>
            </a:pPr>
            <a:r>
              <a:rPr lang="en-US" sz="1614">
                <a:solidFill>
                  <a:srgbClr val="404155"/>
                </a:solidFill>
                <a:latin typeface="Arimo"/>
              </a:rPr>
              <a:t>İşletmeler, ISO 14001 standardına uyum sağlayarak ilgili çevre mevzuatına uygun faaliyet gösterdiklerinden emin olabilirler. Bu durum, cezai yaptırımlar, dava riskleri ve itibar kaybı gibi yasal sorunların önlenmesine yardımcı olur. Ayrıca, yasalara uyum göstermek, işletmelerin çeşitli iş fırsatlarına erişebilmesini de sağlar.</a:t>
            </a:r>
          </a:p>
        </p:txBody>
      </p:sp>
      <p:grpSp>
        <p:nvGrpSpPr>
          <p:cNvPr name="Group 17" id="17"/>
          <p:cNvGrpSpPr/>
          <p:nvPr/>
        </p:nvGrpSpPr>
        <p:grpSpPr>
          <a:xfrm rot="0">
            <a:off x="4269581" y="5979914"/>
            <a:ext cx="368201" cy="368201"/>
            <a:chOff x="0" y="0"/>
            <a:chExt cx="490935" cy="490935"/>
          </a:xfrm>
        </p:grpSpPr>
        <p:sp>
          <p:nvSpPr>
            <p:cNvPr name="Freeform 18" id="18"/>
            <p:cNvSpPr/>
            <p:nvPr/>
          </p:nvSpPr>
          <p:spPr>
            <a:xfrm flipH="false" flipV="false" rot="0">
              <a:off x="6350" y="6350"/>
              <a:ext cx="478282" cy="478282"/>
            </a:xfrm>
            <a:custGeom>
              <a:avLst/>
              <a:gdLst/>
              <a:ahLst/>
              <a:cxnLst/>
              <a:rect r="r" b="b" t="t" l="l"/>
              <a:pathLst>
                <a:path h="478282" w="478282">
                  <a:moveTo>
                    <a:pt x="0" y="123063"/>
                  </a:moveTo>
                  <a:cubicBezTo>
                    <a:pt x="0" y="55118"/>
                    <a:pt x="55118" y="0"/>
                    <a:pt x="123063" y="0"/>
                  </a:cubicBezTo>
                  <a:lnTo>
                    <a:pt x="355219" y="0"/>
                  </a:lnTo>
                  <a:cubicBezTo>
                    <a:pt x="423164" y="0"/>
                    <a:pt x="478282" y="55118"/>
                    <a:pt x="478282" y="123063"/>
                  </a:cubicBezTo>
                  <a:lnTo>
                    <a:pt x="478282" y="355219"/>
                  </a:lnTo>
                  <a:cubicBezTo>
                    <a:pt x="478282" y="423164"/>
                    <a:pt x="423164" y="478282"/>
                    <a:pt x="355219" y="478282"/>
                  </a:cubicBezTo>
                  <a:lnTo>
                    <a:pt x="123063" y="478282"/>
                  </a:lnTo>
                  <a:cubicBezTo>
                    <a:pt x="55118" y="478282"/>
                    <a:pt x="0" y="423164"/>
                    <a:pt x="0" y="355219"/>
                  </a:cubicBezTo>
                  <a:close/>
                </a:path>
              </a:pathLst>
            </a:custGeom>
            <a:solidFill>
              <a:srgbClr val="D2DDF9"/>
            </a:solidFill>
          </p:spPr>
        </p:sp>
        <p:sp>
          <p:nvSpPr>
            <p:cNvPr name="Freeform 19" id="19"/>
            <p:cNvSpPr/>
            <p:nvPr/>
          </p:nvSpPr>
          <p:spPr>
            <a:xfrm flipH="false" flipV="false" rot="0">
              <a:off x="0" y="0"/>
              <a:ext cx="490982" cy="490982"/>
            </a:xfrm>
            <a:custGeom>
              <a:avLst/>
              <a:gdLst/>
              <a:ahLst/>
              <a:cxnLst/>
              <a:rect r="r" b="b" t="t" l="l"/>
              <a:pathLst>
                <a:path h="490982" w="490982">
                  <a:moveTo>
                    <a:pt x="0" y="129413"/>
                  </a:moveTo>
                  <a:cubicBezTo>
                    <a:pt x="0" y="57912"/>
                    <a:pt x="57912" y="0"/>
                    <a:pt x="129413" y="0"/>
                  </a:cubicBezTo>
                  <a:lnTo>
                    <a:pt x="361569" y="0"/>
                  </a:lnTo>
                  <a:lnTo>
                    <a:pt x="361569" y="6350"/>
                  </a:lnTo>
                  <a:lnTo>
                    <a:pt x="361569" y="0"/>
                  </a:lnTo>
                  <a:lnTo>
                    <a:pt x="361569" y="6350"/>
                  </a:lnTo>
                  <a:lnTo>
                    <a:pt x="361569" y="0"/>
                  </a:lnTo>
                  <a:cubicBezTo>
                    <a:pt x="433070" y="0"/>
                    <a:pt x="490982" y="57912"/>
                    <a:pt x="490982" y="129413"/>
                  </a:cubicBezTo>
                  <a:lnTo>
                    <a:pt x="490982" y="361569"/>
                  </a:lnTo>
                  <a:lnTo>
                    <a:pt x="484632" y="361569"/>
                  </a:lnTo>
                  <a:lnTo>
                    <a:pt x="490982" y="361569"/>
                  </a:lnTo>
                  <a:cubicBezTo>
                    <a:pt x="490982" y="433070"/>
                    <a:pt x="433070" y="490982"/>
                    <a:pt x="361569" y="490982"/>
                  </a:cubicBezTo>
                  <a:lnTo>
                    <a:pt x="361569" y="484632"/>
                  </a:lnTo>
                  <a:lnTo>
                    <a:pt x="361569" y="490982"/>
                  </a:lnTo>
                  <a:lnTo>
                    <a:pt x="129413" y="490982"/>
                  </a:lnTo>
                  <a:lnTo>
                    <a:pt x="129413" y="484632"/>
                  </a:lnTo>
                  <a:lnTo>
                    <a:pt x="129413" y="490982"/>
                  </a:lnTo>
                  <a:cubicBezTo>
                    <a:pt x="57912" y="490982"/>
                    <a:pt x="0" y="433070"/>
                    <a:pt x="0" y="361569"/>
                  </a:cubicBezTo>
                  <a:lnTo>
                    <a:pt x="0" y="129413"/>
                  </a:lnTo>
                  <a:lnTo>
                    <a:pt x="6350" y="129413"/>
                  </a:lnTo>
                  <a:lnTo>
                    <a:pt x="0" y="129413"/>
                  </a:lnTo>
                  <a:moveTo>
                    <a:pt x="12700" y="129413"/>
                  </a:moveTo>
                  <a:lnTo>
                    <a:pt x="12700" y="361569"/>
                  </a:lnTo>
                  <a:lnTo>
                    <a:pt x="6350" y="361569"/>
                  </a:lnTo>
                  <a:lnTo>
                    <a:pt x="12700" y="361569"/>
                  </a:lnTo>
                  <a:cubicBezTo>
                    <a:pt x="12700" y="425958"/>
                    <a:pt x="64897" y="478282"/>
                    <a:pt x="129413" y="478282"/>
                  </a:cubicBezTo>
                  <a:lnTo>
                    <a:pt x="361569" y="478282"/>
                  </a:lnTo>
                  <a:cubicBezTo>
                    <a:pt x="425958" y="478282"/>
                    <a:pt x="478282" y="426085"/>
                    <a:pt x="478282" y="361569"/>
                  </a:cubicBezTo>
                  <a:lnTo>
                    <a:pt x="478282" y="129413"/>
                  </a:lnTo>
                  <a:lnTo>
                    <a:pt x="484632" y="129413"/>
                  </a:lnTo>
                  <a:lnTo>
                    <a:pt x="478282" y="129413"/>
                  </a:lnTo>
                  <a:cubicBezTo>
                    <a:pt x="478282" y="64897"/>
                    <a:pt x="425958" y="12700"/>
                    <a:pt x="361569" y="12700"/>
                  </a:cubicBezTo>
                  <a:lnTo>
                    <a:pt x="129413" y="12700"/>
                  </a:lnTo>
                  <a:lnTo>
                    <a:pt x="129413" y="6350"/>
                  </a:lnTo>
                  <a:lnTo>
                    <a:pt x="129413" y="12700"/>
                  </a:lnTo>
                  <a:cubicBezTo>
                    <a:pt x="64897" y="12700"/>
                    <a:pt x="12700" y="64897"/>
                    <a:pt x="12700" y="129413"/>
                  </a:cubicBezTo>
                  <a:close/>
                </a:path>
              </a:pathLst>
            </a:custGeom>
            <a:solidFill>
              <a:srgbClr val="B8C3DF"/>
            </a:solidFill>
          </p:spPr>
        </p:sp>
      </p:grpSp>
      <p:sp>
        <p:nvSpPr>
          <p:cNvPr name="TextBox 20" id="20"/>
          <p:cNvSpPr txBox="true"/>
          <p:nvPr/>
        </p:nvSpPr>
        <p:spPr>
          <a:xfrm rot="0">
            <a:off x="4929396" y="6030545"/>
            <a:ext cx="2986564" cy="247889"/>
          </a:xfrm>
          <a:prstGeom prst="rect">
            <a:avLst/>
          </a:prstGeom>
        </p:spPr>
        <p:txBody>
          <a:bodyPr anchor="t" rtlCol="false" tIns="0" lIns="0" bIns="0" rIns="0">
            <a:spAutoFit/>
          </a:bodyPr>
          <a:lstStyle/>
          <a:p>
            <a:pPr algn="l">
              <a:lnSpc>
                <a:spcPts val="2522"/>
              </a:lnSpc>
            </a:pPr>
            <a:r>
              <a:rPr lang="en-US" sz="2017">
                <a:solidFill>
                  <a:srgbClr val="404155"/>
                </a:solidFill>
                <a:latin typeface="Arimo"/>
              </a:rPr>
              <a:t>Bütüncül Çevre Yönetimi</a:t>
            </a:r>
          </a:p>
        </p:txBody>
      </p:sp>
      <p:sp>
        <p:nvSpPr>
          <p:cNvPr name="TextBox 21" id="21"/>
          <p:cNvSpPr txBox="true"/>
          <p:nvPr/>
        </p:nvSpPr>
        <p:spPr>
          <a:xfrm rot="0">
            <a:off x="4929396" y="6416605"/>
            <a:ext cx="4020621" cy="3264931"/>
          </a:xfrm>
          <a:prstGeom prst="rect">
            <a:avLst/>
          </a:prstGeom>
        </p:spPr>
        <p:txBody>
          <a:bodyPr anchor="t" rtlCol="false" tIns="0" lIns="0" bIns="0" rIns="0">
            <a:spAutoFit/>
          </a:bodyPr>
          <a:lstStyle/>
          <a:p>
            <a:pPr algn="l">
              <a:lnSpc>
                <a:spcPts val="2583"/>
              </a:lnSpc>
            </a:pPr>
            <a:r>
              <a:rPr lang="en-US" sz="1614">
                <a:solidFill>
                  <a:srgbClr val="404155"/>
                </a:solidFill>
                <a:latin typeface="Arimo"/>
              </a:rPr>
              <a:t>ISO 14001, işletmelerin tüm faaliyetlerini ve işlemlerini kapsayan bütüncül bir çevre yönetim sistemi oluşturmalarına olanak tanır. Bu sayede çevresel risklerin ve fırsatların bütüncül olarak değerlendirilmesi, önleyici tedbirlerin alınması ve sürekli iyileştirmelerin yapılması mümkün hale gelir. Böylece, işletmeler çevre yönetimini tüm operasyonlarına entegre edebilir.</a:t>
            </a:r>
          </a:p>
        </p:txBody>
      </p:sp>
      <p:grpSp>
        <p:nvGrpSpPr>
          <p:cNvPr name="Group 22" id="22"/>
          <p:cNvGrpSpPr/>
          <p:nvPr/>
        </p:nvGrpSpPr>
        <p:grpSpPr>
          <a:xfrm rot="0">
            <a:off x="9241631" y="5979914"/>
            <a:ext cx="368201" cy="368201"/>
            <a:chOff x="0" y="0"/>
            <a:chExt cx="490935" cy="490935"/>
          </a:xfrm>
        </p:grpSpPr>
        <p:sp>
          <p:nvSpPr>
            <p:cNvPr name="Freeform 23" id="23"/>
            <p:cNvSpPr/>
            <p:nvPr/>
          </p:nvSpPr>
          <p:spPr>
            <a:xfrm flipH="false" flipV="false" rot="0">
              <a:off x="6350" y="6350"/>
              <a:ext cx="478282" cy="478282"/>
            </a:xfrm>
            <a:custGeom>
              <a:avLst/>
              <a:gdLst/>
              <a:ahLst/>
              <a:cxnLst/>
              <a:rect r="r" b="b" t="t" l="l"/>
              <a:pathLst>
                <a:path h="478282" w="478282">
                  <a:moveTo>
                    <a:pt x="0" y="123063"/>
                  </a:moveTo>
                  <a:cubicBezTo>
                    <a:pt x="0" y="55118"/>
                    <a:pt x="55118" y="0"/>
                    <a:pt x="123063" y="0"/>
                  </a:cubicBezTo>
                  <a:lnTo>
                    <a:pt x="355219" y="0"/>
                  </a:lnTo>
                  <a:cubicBezTo>
                    <a:pt x="423164" y="0"/>
                    <a:pt x="478282" y="55118"/>
                    <a:pt x="478282" y="123063"/>
                  </a:cubicBezTo>
                  <a:lnTo>
                    <a:pt x="478282" y="355219"/>
                  </a:lnTo>
                  <a:cubicBezTo>
                    <a:pt x="478282" y="423164"/>
                    <a:pt x="423164" y="478282"/>
                    <a:pt x="355219" y="478282"/>
                  </a:cubicBezTo>
                  <a:lnTo>
                    <a:pt x="123063" y="478282"/>
                  </a:lnTo>
                  <a:cubicBezTo>
                    <a:pt x="55118" y="478282"/>
                    <a:pt x="0" y="423164"/>
                    <a:pt x="0" y="355219"/>
                  </a:cubicBezTo>
                  <a:close/>
                </a:path>
              </a:pathLst>
            </a:custGeom>
            <a:solidFill>
              <a:srgbClr val="D2DDF9"/>
            </a:solidFill>
          </p:spPr>
        </p:sp>
        <p:sp>
          <p:nvSpPr>
            <p:cNvPr name="Freeform 24" id="24"/>
            <p:cNvSpPr/>
            <p:nvPr/>
          </p:nvSpPr>
          <p:spPr>
            <a:xfrm flipH="false" flipV="false" rot="0">
              <a:off x="0" y="0"/>
              <a:ext cx="490982" cy="490982"/>
            </a:xfrm>
            <a:custGeom>
              <a:avLst/>
              <a:gdLst/>
              <a:ahLst/>
              <a:cxnLst/>
              <a:rect r="r" b="b" t="t" l="l"/>
              <a:pathLst>
                <a:path h="490982" w="490982">
                  <a:moveTo>
                    <a:pt x="0" y="129413"/>
                  </a:moveTo>
                  <a:cubicBezTo>
                    <a:pt x="0" y="57912"/>
                    <a:pt x="57912" y="0"/>
                    <a:pt x="129413" y="0"/>
                  </a:cubicBezTo>
                  <a:lnTo>
                    <a:pt x="361569" y="0"/>
                  </a:lnTo>
                  <a:lnTo>
                    <a:pt x="361569" y="6350"/>
                  </a:lnTo>
                  <a:lnTo>
                    <a:pt x="361569" y="0"/>
                  </a:lnTo>
                  <a:lnTo>
                    <a:pt x="361569" y="6350"/>
                  </a:lnTo>
                  <a:lnTo>
                    <a:pt x="361569" y="0"/>
                  </a:lnTo>
                  <a:cubicBezTo>
                    <a:pt x="433070" y="0"/>
                    <a:pt x="490982" y="57912"/>
                    <a:pt x="490982" y="129413"/>
                  </a:cubicBezTo>
                  <a:lnTo>
                    <a:pt x="490982" y="361569"/>
                  </a:lnTo>
                  <a:lnTo>
                    <a:pt x="484632" y="361569"/>
                  </a:lnTo>
                  <a:lnTo>
                    <a:pt x="490982" y="361569"/>
                  </a:lnTo>
                  <a:cubicBezTo>
                    <a:pt x="490982" y="433070"/>
                    <a:pt x="433070" y="490982"/>
                    <a:pt x="361569" y="490982"/>
                  </a:cubicBezTo>
                  <a:lnTo>
                    <a:pt x="361569" y="484632"/>
                  </a:lnTo>
                  <a:lnTo>
                    <a:pt x="361569" y="490982"/>
                  </a:lnTo>
                  <a:lnTo>
                    <a:pt x="129413" y="490982"/>
                  </a:lnTo>
                  <a:lnTo>
                    <a:pt x="129413" y="484632"/>
                  </a:lnTo>
                  <a:lnTo>
                    <a:pt x="129413" y="490982"/>
                  </a:lnTo>
                  <a:cubicBezTo>
                    <a:pt x="57912" y="490982"/>
                    <a:pt x="0" y="433070"/>
                    <a:pt x="0" y="361569"/>
                  </a:cubicBezTo>
                  <a:lnTo>
                    <a:pt x="0" y="129413"/>
                  </a:lnTo>
                  <a:lnTo>
                    <a:pt x="6350" y="129413"/>
                  </a:lnTo>
                  <a:lnTo>
                    <a:pt x="0" y="129413"/>
                  </a:lnTo>
                  <a:moveTo>
                    <a:pt x="12700" y="129413"/>
                  </a:moveTo>
                  <a:lnTo>
                    <a:pt x="12700" y="361569"/>
                  </a:lnTo>
                  <a:lnTo>
                    <a:pt x="6350" y="361569"/>
                  </a:lnTo>
                  <a:lnTo>
                    <a:pt x="12700" y="361569"/>
                  </a:lnTo>
                  <a:cubicBezTo>
                    <a:pt x="12700" y="425958"/>
                    <a:pt x="64897" y="478282"/>
                    <a:pt x="129413" y="478282"/>
                  </a:cubicBezTo>
                  <a:lnTo>
                    <a:pt x="361569" y="478282"/>
                  </a:lnTo>
                  <a:cubicBezTo>
                    <a:pt x="425958" y="478282"/>
                    <a:pt x="478282" y="426085"/>
                    <a:pt x="478282" y="361569"/>
                  </a:cubicBezTo>
                  <a:lnTo>
                    <a:pt x="478282" y="129413"/>
                  </a:lnTo>
                  <a:lnTo>
                    <a:pt x="484632" y="129413"/>
                  </a:lnTo>
                  <a:lnTo>
                    <a:pt x="478282" y="129413"/>
                  </a:lnTo>
                  <a:cubicBezTo>
                    <a:pt x="478282" y="64897"/>
                    <a:pt x="425958" y="12700"/>
                    <a:pt x="361569" y="12700"/>
                  </a:cubicBezTo>
                  <a:lnTo>
                    <a:pt x="129413" y="12700"/>
                  </a:lnTo>
                  <a:lnTo>
                    <a:pt x="129413" y="6350"/>
                  </a:lnTo>
                  <a:lnTo>
                    <a:pt x="129413" y="12700"/>
                  </a:lnTo>
                  <a:cubicBezTo>
                    <a:pt x="64897" y="12700"/>
                    <a:pt x="12700" y="64897"/>
                    <a:pt x="12700" y="129413"/>
                  </a:cubicBezTo>
                  <a:close/>
                </a:path>
              </a:pathLst>
            </a:custGeom>
            <a:solidFill>
              <a:srgbClr val="B8C3DF"/>
            </a:solidFill>
          </p:spPr>
        </p:sp>
      </p:grpSp>
      <p:sp>
        <p:nvSpPr>
          <p:cNvPr name="TextBox 25" id="25"/>
          <p:cNvSpPr txBox="true"/>
          <p:nvPr/>
        </p:nvSpPr>
        <p:spPr>
          <a:xfrm rot="0">
            <a:off x="9901446" y="6030545"/>
            <a:ext cx="3356401" cy="247889"/>
          </a:xfrm>
          <a:prstGeom prst="rect">
            <a:avLst/>
          </a:prstGeom>
        </p:spPr>
        <p:txBody>
          <a:bodyPr anchor="t" rtlCol="false" tIns="0" lIns="0" bIns="0" rIns="0">
            <a:spAutoFit/>
          </a:bodyPr>
          <a:lstStyle/>
          <a:p>
            <a:pPr algn="l">
              <a:lnSpc>
                <a:spcPts val="2522"/>
              </a:lnSpc>
            </a:pPr>
            <a:r>
              <a:rPr lang="en-US" sz="2017">
                <a:solidFill>
                  <a:srgbClr val="404155"/>
                </a:solidFill>
                <a:latin typeface="Arimo"/>
              </a:rPr>
              <a:t>Rekabet Avantajı Sağlaması</a:t>
            </a:r>
          </a:p>
        </p:txBody>
      </p:sp>
      <p:sp>
        <p:nvSpPr>
          <p:cNvPr name="TextBox 26" id="26"/>
          <p:cNvSpPr txBox="true"/>
          <p:nvPr/>
        </p:nvSpPr>
        <p:spPr>
          <a:xfrm rot="0">
            <a:off x="9901446" y="6416605"/>
            <a:ext cx="4020621" cy="2608898"/>
          </a:xfrm>
          <a:prstGeom prst="rect">
            <a:avLst/>
          </a:prstGeom>
        </p:spPr>
        <p:txBody>
          <a:bodyPr anchor="t" rtlCol="false" tIns="0" lIns="0" bIns="0" rIns="0">
            <a:spAutoFit/>
          </a:bodyPr>
          <a:lstStyle/>
          <a:p>
            <a:pPr algn="l">
              <a:lnSpc>
                <a:spcPts val="2583"/>
              </a:lnSpc>
            </a:pPr>
            <a:r>
              <a:rPr lang="en-US" sz="1614">
                <a:solidFill>
                  <a:srgbClr val="404155"/>
                </a:solidFill>
                <a:latin typeface="Arimo"/>
              </a:rPr>
              <a:t>ISO 14001 sertifikası, işletmelere çevre dostu ürün ve hizmetler sunmaları, yeşil inovasyonlar gerçekleştirmeleri, müşteri ve paydaş güvenini kazanmaları gibi konularda rekabet avantajı sağlar. Ayrıca, işletmeler, ISO 14001 uyumlu olduklarını vurgulayarak, farklı ülkelerde ve sektörlerde yeni iş fırsatları elde edebilir.</a:t>
            </a:r>
          </a:p>
        </p:txBody>
      </p:sp>
    </p:spTree>
  </p:cSld>
  <p:clrMapOvr>
    <a:masterClrMapping/>
  </p:clrMapOvr>
</p:sld>
</file>

<file path=ppt/slides/slide3.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149"/>
            <a:chOff x="0" y="0"/>
            <a:chExt cx="24384000" cy="13716198"/>
          </a:xfrm>
        </p:grpSpPr>
        <p:sp>
          <p:nvSpPr>
            <p:cNvPr name="Freeform 5" id="5"/>
            <p:cNvSpPr/>
            <p:nvPr/>
          </p:nvSpPr>
          <p:spPr>
            <a:xfrm flipH="false" flipV="false" rot="0">
              <a:off x="0" y="0"/>
              <a:ext cx="24384000" cy="13716254"/>
            </a:xfrm>
            <a:custGeom>
              <a:avLst/>
              <a:gdLst/>
              <a:ahLst/>
              <a:cxnLst/>
              <a:rect r="r" b="b" t="t" l="l"/>
              <a:pathLst>
                <a:path h="13716254" w="24384000">
                  <a:moveTo>
                    <a:pt x="0" y="0"/>
                  </a:moveTo>
                  <a:lnTo>
                    <a:pt x="24384000" y="0"/>
                  </a:lnTo>
                  <a:lnTo>
                    <a:pt x="24384000" y="13716254"/>
                  </a:lnTo>
                  <a:lnTo>
                    <a:pt x="0" y="13716254"/>
                  </a:lnTo>
                  <a:close/>
                </a:path>
              </a:pathLst>
            </a:custGeom>
            <a:solidFill>
              <a:srgbClr val="F9F9FF"/>
            </a:solidFill>
          </p:spPr>
        </p:sp>
      </p:grpSp>
      <p:sp>
        <p:nvSpPr>
          <p:cNvPr name="TextBox 6" id="6"/>
          <p:cNvSpPr txBox="true"/>
          <p:nvPr/>
        </p:nvSpPr>
        <p:spPr>
          <a:xfrm rot="0">
            <a:off x="4479638" y="548759"/>
            <a:ext cx="8198228" cy="582007"/>
          </a:xfrm>
          <a:prstGeom prst="rect">
            <a:avLst/>
          </a:prstGeom>
        </p:spPr>
        <p:txBody>
          <a:bodyPr anchor="t" rtlCol="false" tIns="0" lIns="0" bIns="0" rIns="0">
            <a:spAutoFit/>
          </a:bodyPr>
          <a:lstStyle/>
          <a:p>
            <a:pPr algn="l">
              <a:lnSpc>
                <a:spcPts val="4927"/>
              </a:lnSpc>
            </a:pPr>
            <a:r>
              <a:rPr lang="en-US" sz="3941">
                <a:solidFill>
                  <a:srgbClr val="1B1B27"/>
                </a:solidFill>
                <a:latin typeface="Arimo"/>
              </a:rPr>
              <a:t>ISO 14001 Gereksinimlerinin Özeti</a:t>
            </a:r>
          </a:p>
        </p:txBody>
      </p:sp>
      <p:sp>
        <p:nvSpPr>
          <p:cNvPr name="TextBox 7" id="7"/>
          <p:cNvSpPr txBox="true"/>
          <p:nvPr/>
        </p:nvSpPr>
        <p:spPr>
          <a:xfrm rot="0">
            <a:off x="4479638" y="1694140"/>
            <a:ext cx="1828681" cy="249971"/>
          </a:xfrm>
          <a:prstGeom prst="rect">
            <a:avLst/>
          </a:prstGeom>
        </p:spPr>
        <p:txBody>
          <a:bodyPr anchor="t" rtlCol="false" tIns="0" lIns="0" bIns="0" rIns="0">
            <a:spAutoFit/>
          </a:bodyPr>
          <a:lstStyle/>
          <a:p>
            <a:pPr algn="l">
              <a:lnSpc>
                <a:spcPts val="2463"/>
              </a:lnSpc>
            </a:pPr>
            <a:r>
              <a:rPr lang="en-US" sz="1971">
                <a:solidFill>
                  <a:srgbClr val="1B1B27"/>
                </a:solidFill>
                <a:latin typeface="Arimo"/>
              </a:rPr>
              <a:t>Çevre Politikası</a:t>
            </a:r>
          </a:p>
        </p:txBody>
      </p:sp>
      <p:sp>
        <p:nvSpPr>
          <p:cNvPr name="TextBox 8" id="8"/>
          <p:cNvSpPr txBox="true"/>
          <p:nvPr/>
        </p:nvSpPr>
        <p:spPr>
          <a:xfrm rot="0">
            <a:off x="4479638" y="2159526"/>
            <a:ext cx="1828681" cy="7377346"/>
          </a:xfrm>
          <a:prstGeom prst="rect">
            <a:avLst/>
          </a:prstGeom>
        </p:spPr>
        <p:txBody>
          <a:bodyPr anchor="t" rtlCol="false" tIns="0" lIns="0" bIns="0" rIns="0">
            <a:spAutoFit/>
          </a:bodyPr>
          <a:lstStyle/>
          <a:p>
            <a:pPr algn="l">
              <a:lnSpc>
                <a:spcPts val="2522"/>
              </a:lnSpc>
            </a:pPr>
            <a:r>
              <a:rPr lang="en-US" sz="1576">
                <a:solidFill>
                  <a:srgbClr val="404155"/>
                </a:solidFill>
                <a:latin typeface="Arimo"/>
              </a:rPr>
              <a:t>ISO 14001 standardı, işletmelerin çevre konularında bir politika oluşturmasını ve bunu taahhüt etmesini gerektirir. Bu politika, işletmenin çevre performansını sürekli iyileştirme taahhüdünü, yasal mevzuata uyumu ve kirlilik önleme hedeflerini içermelidir. Bu politika, işletmenin faaliyetleri, ürünleri ve hizmetleri için bir çerçeve sağlar ve diğer tüm ISO 14001 gereksinimlerini yönlendirir.</a:t>
            </a:r>
          </a:p>
        </p:txBody>
      </p:sp>
      <p:sp>
        <p:nvSpPr>
          <p:cNvPr name="TextBox 9" id="9"/>
          <p:cNvSpPr txBox="true"/>
          <p:nvPr/>
        </p:nvSpPr>
        <p:spPr>
          <a:xfrm rot="0">
            <a:off x="6989177" y="1694140"/>
            <a:ext cx="1828681" cy="249971"/>
          </a:xfrm>
          <a:prstGeom prst="rect">
            <a:avLst/>
          </a:prstGeom>
        </p:spPr>
        <p:txBody>
          <a:bodyPr anchor="t" rtlCol="false" tIns="0" lIns="0" bIns="0" rIns="0">
            <a:spAutoFit/>
          </a:bodyPr>
          <a:lstStyle/>
          <a:p>
            <a:pPr algn="l">
              <a:lnSpc>
                <a:spcPts val="2463"/>
              </a:lnSpc>
            </a:pPr>
            <a:r>
              <a:rPr lang="en-US" sz="1971">
                <a:solidFill>
                  <a:srgbClr val="1B1B27"/>
                </a:solidFill>
                <a:latin typeface="Arimo"/>
              </a:rPr>
              <a:t>Planlama</a:t>
            </a:r>
          </a:p>
        </p:txBody>
      </p:sp>
      <p:sp>
        <p:nvSpPr>
          <p:cNvPr name="TextBox 10" id="10"/>
          <p:cNvSpPr txBox="true"/>
          <p:nvPr/>
        </p:nvSpPr>
        <p:spPr>
          <a:xfrm rot="0">
            <a:off x="6989177" y="2159526"/>
            <a:ext cx="1828681" cy="5429489"/>
          </a:xfrm>
          <a:prstGeom prst="rect">
            <a:avLst/>
          </a:prstGeom>
        </p:spPr>
        <p:txBody>
          <a:bodyPr anchor="t" rtlCol="false" tIns="0" lIns="0" bIns="0" rIns="0">
            <a:spAutoFit/>
          </a:bodyPr>
          <a:lstStyle/>
          <a:p>
            <a:pPr algn="l">
              <a:lnSpc>
                <a:spcPts val="2522"/>
              </a:lnSpc>
            </a:pPr>
            <a:r>
              <a:rPr lang="en-US" sz="1576">
                <a:solidFill>
                  <a:srgbClr val="404155"/>
                </a:solidFill>
                <a:latin typeface="Arimo"/>
              </a:rPr>
              <a:t>ISO 14001 standardı, işletmelerin çevresel yönlerini ve etkilerini belirlemesini, yasal ve diğer gereklilikleri tespit etmesini, çevre hedeflerini ve eylem planlarını oluşturmasını gerektirir. Bu planlama aşaması, işletmenin çevre yönetim sistemini etkili bir şekilde tasarlaması ve uygulaması için temel sağlar.</a:t>
            </a:r>
          </a:p>
        </p:txBody>
      </p:sp>
      <p:sp>
        <p:nvSpPr>
          <p:cNvPr name="TextBox 11" id="11"/>
          <p:cNvSpPr txBox="true"/>
          <p:nvPr/>
        </p:nvSpPr>
        <p:spPr>
          <a:xfrm rot="0">
            <a:off x="9498717" y="1694140"/>
            <a:ext cx="1828681" cy="562809"/>
          </a:xfrm>
          <a:prstGeom prst="rect">
            <a:avLst/>
          </a:prstGeom>
        </p:spPr>
        <p:txBody>
          <a:bodyPr anchor="t" rtlCol="false" tIns="0" lIns="0" bIns="0" rIns="0">
            <a:spAutoFit/>
          </a:bodyPr>
          <a:lstStyle/>
          <a:p>
            <a:pPr algn="l">
              <a:lnSpc>
                <a:spcPts val="2463"/>
              </a:lnSpc>
            </a:pPr>
            <a:r>
              <a:rPr lang="en-US" sz="1971">
                <a:solidFill>
                  <a:srgbClr val="1B1B27"/>
                </a:solidFill>
                <a:latin typeface="Arimo"/>
              </a:rPr>
              <a:t>Uygulama ve İşletim</a:t>
            </a:r>
          </a:p>
        </p:txBody>
      </p:sp>
      <p:sp>
        <p:nvSpPr>
          <p:cNvPr name="TextBox 12" id="12"/>
          <p:cNvSpPr txBox="true"/>
          <p:nvPr/>
        </p:nvSpPr>
        <p:spPr>
          <a:xfrm rot="0">
            <a:off x="9498717" y="2472362"/>
            <a:ext cx="1828681" cy="6070045"/>
          </a:xfrm>
          <a:prstGeom prst="rect">
            <a:avLst/>
          </a:prstGeom>
        </p:spPr>
        <p:txBody>
          <a:bodyPr anchor="t" rtlCol="false" tIns="0" lIns="0" bIns="0" rIns="0">
            <a:spAutoFit/>
          </a:bodyPr>
          <a:lstStyle/>
          <a:p>
            <a:pPr algn="l">
              <a:lnSpc>
                <a:spcPts val="2522"/>
              </a:lnSpc>
            </a:pPr>
            <a:r>
              <a:rPr lang="en-US" sz="1576">
                <a:solidFill>
                  <a:srgbClr val="404155"/>
                </a:solidFill>
                <a:latin typeface="Arimo"/>
              </a:rPr>
              <a:t>ISO 14001 standardı, işletmelerin çevre yönetim sistemini uygulaması ve işletmesi için gerekli kaynakları, rolleri, sorumlulukları ve yetkileri belirlemesini gerektirir. Ayrıca acil durum planlarının hazırlanması, çalışanların yetkinliklerinin geliştirilmesi ve operasyonel kontrollerin uygulanması gibi hususları da kapsar.</a:t>
            </a:r>
          </a:p>
        </p:txBody>
      </p:sp>
      <p:sp>
        <p:nvSpPr>
          <p:cNvPr name="TextBox 13" id="13"/>
          <p:cNvSpPr txBox="true"/>
          <p:nvPr/>
        </p:nvSpPr>
        <p:spPr>
          <a:xfrm rot="0">
            <a:off x="12008256" y="1694140"/>
            <a:ext cx="1828681" cy="562809"/>
          </a:xfrm>
          <a:prstGeom prst="rect">
            <a:avLst/>
          </a:prstGeom>
        </p:spPr>
        <p:txBody>
          <a:bodyPr anchor="t" rtlCol="false" tIns="0" lIns="0" bIns="0" rIns="0">
            <a:spAutoFit/>
          </a:bodyPr>
          <a:lstStyle/>
          <a:p>
            <a:pPr algn="l">
              <a:lnSpc>
                <a:spcPts val="2463"/>
              </a:lnSpc>
            </a:pPr>
            <a:r>
              <a:rPr lang="en-US" sz="1971">
                <a:solidFill>
                  <a:srgbClr val="1B1B27"/>
                </a:solidFill>
                <a:latin typeface="Arimo"/>
              </a:rPr>
              <a:t>İzleme ve Ölçüm</a:t>
            </a:r>
          </a:p>
        </p:txBody>
      </p:sp>
      <p:sp>
        <p:nvSpPr>
          <p:cNvPr name="TextBox 14" id="14"/>
          <p:cNvSpPr txBox="true"/>
          <p:nvPr/>
        </p:nvSpPr>
        <p:spPr>
          <a:xfrm rot="0">
            <a:off x="12008256" y="2472362"/>
            <a:ext cx="1828681" cy="5429489"/>
          </a:xfrm>
          <a:prstGeom prst="rect">
            <a:avLst/>
          </a:prstGeom>
        </p:spPr>
        <p:txBody>
          <a:bodyPr anchor="t" rtlCol="false" tIns="0" lIns="0" bIns="0" rIns="0">
            <a:spAutoFit/>
          </a:bodyPr>
          <a:lstStyle/>
          <a:p>
            <a:pPr algn="l">
              <a:lnSpc>
                <a:spcPts val="2522"/>
              </a:lnSpc>
            </a:pPr>
            <a:r>
              <a:rPr lang="en-US" sz="1576">
                <a:solidFill>
                  <a:srgbClr val="404155"/>
                </a:solidFill>
                <a:latin typeface="Arimo"/>
              </a:rPr>
              <a:t>ISO 14001 standardı, işletmelerin çevre performansını düzenli olarak izlemesini ve ölçmesini gerektirir. Bu, işletmenin çevre hedeflerine ulaşma durumunu takip etmesine ve gerekli düzeltici veya önleyici faaliyetleri belirlemesine olanak tanır. Ölçüm sonuçları, yönetimin gözden geçirmesi için de kullanılır.</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1864131"/>
            <a:chOff x="0" y="0"/>
            <a:chExt cx="24384000" cy="15818842"/>
          </a:xfrm>
        </p:grpSpPr>
        <p:sp>
          <p:nvSpPr>
            <p:cNvPr name="Freeform 5" id="5"/>
            <p:cNvSpPr/>
            <p:nvPr/>
          </p:nvSpPr>
          <p:spPr>
            <a:xfrm flipH="false" flipV="false" rot="0">
              <a:off x="0" y="0"/>
              <a:ext cx="24384000" cy="15818865"/>
            </a:xfrm>
            <a:custGeom>
              <a:avLst/>
              <a:gdLst/>
              <a:ahLst/>
              <a:cxnLst/>
              <a:rect r="r" b="b" t="t" l="l"/>
              <a:pathLst>
                <a:path h="15818865" w="24384000">
                  <a:moveTo>
                    <a:pt x="0" y="0"/>
                  </a:moveTo>
                  <a:lnTo>
                    <a:pt x="24384000" y="0"/>
                  </a:lnTo>
                  <a:lnTo>
                    <a:pt x="24384000" y="15818865"/>
                  </a:lnTo>
                  <a:lnTo>
                    <a:pt x="0" y="15818865"/>
                  </a:lnTo>
                  <a:close/>
                </a:path>
              </a:pathLst>
            </a:custGeom>
            <a:solidFill>
              <a:srgbClr val="F9F9FF"/>
            </a:solidFill>
          </p:spPr>
        </p:sp>
      </p:grpSp>
      <p:sp>
        <p:nvSpPr>
          <p:cNvPr name="Freeform 6" id="6" descr="preencoded.png"/>
          <p:cNvSpPr/>
          <p:nvPr/>
        </p:nvSpPr>
        <p:spPr>
          <a:xfrm flipH="false" flipV="false" rot="0">
            <a:off x="0" y="0"/>
            <a:ext cx="18288000" cy="11864131"/>
          </a:xfrm>
          <a:custGeom>
            <a:avLst/>
            <a:gdLst/>
            <a:ahLst/>
            <a:cxnLst/>
            <a:rect r="r" b="b" t="t" l="l"/>
            <a:pathLst>
              <a:path h="11864131" w="18288000">
                <a:moveTo>
                  <a:pt x="0" y="0"/>
                </a:moveTo>
                <a:lnTo>
                  <a:pt x="18288000" y="0"/>
                </a:lnTo>
                <a:lnTo>
                  <a:pt x="18288000" y="11864131"/>
                </a:lnTo>
                <a:lnTo>
                  <a:pt x="0" y="11864131"/>
                </a:lnTo>
                <a:lnTo>
                  <a:pt x="0" y="0"/>
                </a:lnTo>
                <a:close/>
              </a:path>
            </a:pathLst>
          </a:custGeom>
          <a:blipFill>
            <a:blip r:embed="rId3"/>
            <a:stretch>
              <a:fillRect l="0" t="-16" r="0" b="-16"/>
            </a:stretch>
          </a:blipFill>
        </p:spPr>
      </p:sp>
      <p:grpSp>
        <p:nvGrpSpPr>
          <p:cNvPr name="Group 7" id="7"/>
          <p:cNvGrpSpPr/>
          <p:nvPr/>
        </p:nvGrpSpPr>
        <p:grpSpPr>
          <a:xfrm rot="0">
            <a:off x="0" y="0"/>
            <a:ext cx="18288000" cy="11864131"/>
            <a:chOff x="0" y="0"/>
            <a:chExt cx="24384000" cy="15818842"/>
          </a:xfrm>
        </p:grpSpPr>
        <p:sp>
          <p:nvSpPr>
            <p:cNvPr name="Freeform 8" id="8"/>
            <p:cNvSpPr/>
            <p:nvPr/>
          </p:nvSpPr>
          <p:spPr>
            <a:xfrm flipH="false" flipV="false" rot="0">
              <a:off x="0" y="0"/>
              <a:ext cx="24384000" cy="15818865"/>
            </a:xfrm>
            <a:custGeom>
              <a:avLst/>
              <a:gdLst/>
              <a:ahLst/>
              <a:cxnLst/>
              <a:rect r="r" b="b" t="t" l="l"/>
              <a:pathLst>
                <a:path h="15818865" w="24384000">
                  <a:moveTo>
                    <a:pt x="0" y="0"/>
                  </a:moveTo>
                  <a:lnTo>
                    <a:pt x="24384000" y="0"/>
                  </a:lnTo>
                  <a:lnTo>
                    <a:pt x="24384000" y="15818865"/>
                  </a:lnTo>
                  <a:lnTo>
                    <a:pt x="0" y="15818865"/>
                  </a:lnTo>
                  <a:close/>
                </a:path>
              </a:pathLst>
            </a:custGeom>
            <a:solidFill>
              <a:srgbClr val="F9F9FF">
                <a:alpha val="84706"/>
              </a:srgbClr>
            </a:solidFill>
          </p:spPr>
        </p:sp>
      </p:grpSp>
      <p:sp>
        <p:nvSpPr>
          <p:cNvPr name="TextBox 9" id="9"/>
          <p:cNvSpPr txBox="true"/>
          <p:nvPr/>
        </p:nvSpPr>
        <p:spPr>
          <a:xfrm rot="0">
            <a:off x="4617899" y="542211"/>
            <a:ext cx="7308235" cy="554176"/>
          </a:xfrm>
          <a:prstGeom prst="rect">
            <a:avLst/>
          </a:prstGeom>
        </p:spPr>
        <p:txBody>
          <a:bodyPr anchor="t" rtlCol="false" tIns="0" lIns="0" bIns="0" rIns="0">
            <a:spAutoFit/>
          </a:bodyPr>
          <a:lstStyle/>
          <a:p>
            <a:pPr algn="l">
              <a:lnSpc>
                <a:spcPts val="4783"/>
              </a:lnSpc>
            </a:pPr>
            <a:r>
              <a:rPr lang="en-US" sz="3827">
                <a:solidFill>
                  <a:srgbClr val="1B1B27"/>
                </a:solidFill>
                <a:latin typeface="Arimo"/>
              </a:rPr>
              <a:t>ISO 14001 Sertifikasyonu Süreci</a:t>
            </a:r>
          </a:p>
        </p:txBody>
      </p:sp>
      <p:grpSp>
        <p:nvGrpSpPr>
          <p:cNvPr name="Group 10" id="10"/>
          <p:cNvGrpSpPr/>
          <p:nvPr/>
        </p:nvGrpSpPr>
        <p:grpSpPr>
          <a:xfrm rot="0">
            <a:off x="9124652" y="1433661"/>
            <a:ext cx="38844" cy="9895880"/>
            <a:chOff x="0" y="0"/>
            <a:chExt cx="51792" cy="13194507"/>
          </a:xfrm>
        </p:grpSpPr>
        <p:sp>
          <p:nvSpPr>
            <p:cNvPr name="Freeform 11" id="11"/>
            <p:cNvSpPr/>
            <p:nvPr/>
          </p:nvSpPr>
          <p:spPr>
            <a:xfrm flipH="false" flipV="false" rot="0">
              <a:off x="0" y="0"/>
              <a:ext cx="51816" cy="13194539"/>
            </a:xfrm>
            <a:custGeom>
              <a:avLst/>
              <a:gdLst/>
              <a:ahLst/>
              <a:cxnLst/>
              <a:rect r="r" b="b" t="t" l="l"/>
              <a:pathLst>
                <a:path h="13194539" w="51816">
                  <a:moveTo>
                    <a:pt x="0" y="25908"/>
                  </a:moveTo>
                  <a:cubicBezTo>
                    <a:pt x="0" y="11557"/>
                    <a:pt x="11557" y="0"/>
                    <a:pt x="25908" y="0"/>
                  </a:cubicBezTo>
                  <a:cubicBezTo>
                    <a:pt x="40259" y="0"/>
                    <a:pt x="51816" y="11557"/>
                    <a:pt x="51816" y="25908"/>
                  </a:cubicBezTo>
                  <a:lnTo>
                    <a:pt x="51816" y="13168630"/>
                  </a:lnTo>
                  <a:cubicBezTo>
                    <a:pt x="51816" y="13182981"/>
                    <a:pt x="40259" y="13194539"/>
                    <a:pt x="25908" y="13194539"/>
                  </a:cubicBezTo>
                  <a:cubicBezTo>
                    <a:pt x="11557" y="13194539"/>
                    <a:pt x="0" y="13182854"/>
                    <a:pt x="0" y="13168630"/>
                  </a:cubicBezTo>
                  <a:close/>
                </a:path>
              </a:pathLst>
            </a:custGeom>
            <a:solidFill>
              <a:srgbClr val="B8C3DF"/>
            </a:solidFill>
          </p:spPr>
        </p:sp>
      </p:grpSp>
      <p:grpSp>
        <p:nvGrpSpPr>
          <p:cNvPr name="Group 12" id="12"/>
          <p:cNvGrpSpPr/>
          <p:nvPr/>
        </p:nvGrpSpPr>
        <p:grpSpPr>
          <a:xfrm rot="0">
            <a:off x="8244855" y="1784672"/>
            <a:ext cx="680442" cy="38844"/>
            <a:chOff x="0" y="0"/>
            <a:chExt cx="907257" cy="51792"/>
          </a:xfrm>
        </p:grpSpPr>
        <p:sp>
          <p:nvSpPr>
            <p:cNvPr name="Freeform 13" id="13"/>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B8C3DF"/>
            </a:solidFill>
          </p:spPr>
        </p:sp>
      </p:grpSp>
      <p:grpSp>
        <p:nvGrpSpPr>
          <p:cNvPr name="Group 14" id="14"/>
          <p:cNvGrpSpPr/>
          <p:nvPr/>
        </p:nvGrpSpPr>
        <p:grpSpPr>
          <a:xfrm rot="0">
            <a:off x="8920535" y="1580704"/>
            <a:ext cx="446931" cy="446931"/>
            <a:chOff x="0" y="0"/>
            <a:chExt cx="595908" cy="595908"/>
          </a:xfrm>
        </p:grpSpPr>
        <p:sp>
          <p:nvSpPr>
            <p:cNvPr name="Freeform 15" id="15"/>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D2DDF9"/>
            </a:solidFill>
          </p:spPr>
        </p:sp>
        <p:sp>
          <p:nvSpPr>
            <p:cNvPr name="Freeform 16" id="16"/>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B8C3DF"/>
            </a:solidFill>
          </p:spPr>
        </p:sp>
      </p:grpSp>
      <p:sp>
        <p:nvSpPr>
          <p:cNvPr name="TextBox 17" id="17"/>
          <p:cNvSpPr txBox="true"/>
          <p:nvPr/>
        </p:nvSpPr>
        <p:spPr>
          <a:xfrm rot="0">
            <a:off x="5735895" y="1654701"/>
            <a:ext cx="2247335" cy="231369"/>
          </a:xfrm>
          <a:prstGeom prst="rect">
            <a:avLst/>
          </a:prstGeom>
        </p:spPr>
        <p:txBody>
          <a:bodyPr anchor="t" rtlCol="false" tIns="0" lIns="0" bIns="0" rIns="0">
            <a:spAutoFit/>
          </a:bodyPr>
          <a:lstStyle/>
          <a:p>
            <a:pPr algn="r">
              <a:lnSpc>
                <a:spcPts val="2392"/>
              </a:lnSpc>
            </a:pPr>
            <a:r>
              <a:rPr lang="en-US" sz="1913">
                <a:solidFill>
                  <a:srgbClr val="404155"/>
                </a:solidFill>
                <a:latin typeface="Arimo"/>
              </a:rPr>
              <a:t>Hazırlık Aşaması</a:t>
            </a:r>
          </a:p>
        </p:txBody>
      </p:sp>
      <p:sp>
        <p:nvSpPr>
          <p:cNvPr name="TextBox 18" id="18"/>
          <p:cNvSpPr txBox="true"/>
          <p:nvPr/>
        </p:nvSpPr>
        <p:spPr>
          <a:xfrm rot="0">
            <a:off x="4617899" y="2027366"/>
            <a:ext cx="3365331" cy="3137218"/>
          </a:xfrm>
          <a:prstGeom prst="rect">
            <a:avLst/>
          </a:prstGeom>
        </p:spPr>
        <p:txBody>
          <a:bodyPr anchor="t" rtlCol="false" tIns="0" lIns="0" bIns="0" rIns="0">
            <a:spAutoFit/>
          </a:bodyPr>
          <a:lstStyle/>
          <a:p>
            <a:pPr algn="r">
              <a:lnSpc>
                <a:spcPts val="2289"/>
              </a:lnSpc>
            </a:pPr>
            <a:r>
              <a:rPr lang="en-US" sz="1431">
                <a:solidFill>
                  <a:srgbClr val="404155"/>
                </a:solidFill>
                <a:latin typeface="Arimo"/>
              </a:rPr>
              <a:t>ISO 14001 sertifikasyonu sürecinin ilk adımı, işletmenin çevresel etkilerini ve yönetim sisteminin mevcut durumunu kapsamlı bir şekilde analiz etmektir. Bu aşamada, işletmenin faaliyetleri, ürünleri ve hizmetleri ayrıntılı bir şekilde incelenir ve çevresel yönetim sistemi için gerekli kaynaklar, roller ve sorumluluklar belirlenir. Ayrıca, ilgili yasal mevzuatın ve diğer gereksinimlerin belirlenmesi de bu aşamada gerçekleştirilir.</a:t>
            </a:r>
          </a:p>
        </p:txBody>
      </p:sp>
      <p:grpSp>
        <p:nvGrpSpPr>
          <p:cNvPr name="Group 19" id="19"/>
          <p:cNvGrpSpPr/>
          <p:nvPr/>
        </p:nvGrpSpPr>
        <p:grpSpPr>
          <a:xfrm rot="0">
            <a:off x="9362702" y="2756669"/>
            <a:ext cx="680443" cy="38844"/>
            <a:chOff x="0" y="0"/>
            <a:chExt cx="907257" cy="51792"/>
          </a:xfrm>
        </p:grpSpPr>
        <p:sp>
          <p:nvSpPr>
            <p:cNvPr name="Freeform 20" id="20"/>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B8C3DF"/>
            </a:solidFill>
          </p:spPr>
        </p:sp>
      </p:grpSp>
      <p:grpSp>
        <p:nvGrpSpPr>
          <p:cNvPr name="Group 21" id="21"/>
          <p:cNvGrpSpPr/>
          <p:nvPr/>
        </p:nvGrpSpPr>
        <p:grpSpPr>
          <a:xfrm rot="0">
            <a:off x="8920535" y="2552700"/>
            <a:ext cx="446931" cy="446931"/>
            <a:chOff x="0" y="0"/>
            <a:chExt cx="595908" cy="595908"/>
          </a:xfrm>
        </p:grpSpPr>
        <p:sp>
          <p:nvSpPr>
            <p:cNvPr name="Freeform 22" id="22"/>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D2DDF9"/>
            </a:solidFill>
          </p:spPr>
        </p:sp>
        <p:sp>
          <p:nvSpPr>
            <p:cNvPr name="Freeform 23" id="23"/>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B8C3DF"/>
            </a:solidFill>
          </p:spPr>
        </p:sp>
      </p:grpSp>
      <p:sp>
        <p:nvSpPr>
          <p:cNvPr name="TextBox 24" id="24"/>
          <p:cNvSpPr txBox="true"/>
          <p:nvPr/>
        </p:nvSpPr>
        <p:spPr>
          <a:xfrm rot="0">
            <a:off x="10304770" y="2626698"/>
            <a:ext cx="3365331" cy="535126"/>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Sistem Kurma ve Belgelendirme</a:t>
            </a:r>
          </a:p>
        </p:txBody>
      </p:sp>
      <p:sp>
        <p:nvSpPr>
          <p:cNvPr name="TextBox 25" id="25"/>
          <p:cNvSpPr txBox="true"/>
          <p:nvPr/>
        </p:nvSpPr>
        <p:spPr>
          <a:xfrm rot="0">
            <a:off x="10304770" y="3293596"/>
            <a:ext cx="3365331" cy="3093780"/>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Hazırlık aşamasının ardından, işletme ISO 14001 standardının gereksinimlerine uygun bir çevresel yönetim sistemi kurar. Bu aşamada, çevre politikası oluşturulur, hedefler ve eylem planları belirlenir, çevresel yönler ve etkiler değerlendirilir, kaynak, rol ve sorumluluklar tanımlanır. Tüm bu süreçler ayrıntılı bir şekilde dokümante edilir.</a:t>
            </a:r>
          </a:p>
        </p:txBody>
      </p:sp>
      <p:grpSp>
        <p:nvGrpSpPr>
          <p:cNvPr name="Group 26" id="26"/>
          <p:cNvGrpSpPr/>
          <p:nvPr/>
        </p:nvGrpSpPr>
        <p:grpSpPr>
          <a:xfrm rot="0">
            <a:off x="8244855" y="6518895"/>
            <a:ext cx="680442" cy="38844"/>
            <a:chOff x="0" y="0"/>
            <a:chExt cx="907257" cy="51792"/>
          </a:xfrm>
        </p:grpSpPr>
        <p:sp>
          <p:nvSpPr>
            <p:cNvPr name="Freeform 27" id="27"/>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B8C3DF"/>
            </a:solidFill>
          </p:spPr>
        </p:sp>
      </p:grpSp>
      <p:grpSp>
        <p:nvGrpSpPr>
          <p:cNvPr name="Group 28" id="28"/>
          <p:cNvGrpSpPr/>
          <p:nvPr/>
        </p:nvGrpSpPr>
        <p:grpSpPr>
          <a:xfrm rot="0">
            <a:off x="8920535" y="6314926"/>
            <a:ext cx="446931" cy="446931"/>
            <a:chOff x="0" y="0"/>
            <a:chExt cx="595908" cy="595908"/>
          </a:xfrm>
        </p:grpSpPr>
        <p:sp>
          <p:nvSpPr>
            <p:cNvPr name="Freeform 29" id="29"/>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D2DDF9"/>
            </a:solidFill>
          </p:spPr>
        </p:sp>
        <p:sp>
          <p:nvSpPr>
            <p:cNvPr name="Freeform 30" id="30"/>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B8C3DF"/>
            </a:solidFill>
          </p:spPr>
        </p:sp>
      </p:grpSp>
      <p:sp>
        <p:nvSpPr>
          <p:cNvPr name="TextBox 31" id="31"/>
          <p:cNvSpPr txBox="true"/>
          <p:nvPr/>
        </p:nvSpPr>
        <p:spPr>
          <a:xfrm rot="0">
            <a:off x="4842629" y="6388924"/>
            <a:ext cx="3140601" cy="231369"/>
          </a:xfrm>
          <a:prstGeom prst="rect">
            <a:avLst/>
          </a:prstGeom>
        </p:spPr>
        <p:txBody>
          <a:bodyPr anchor="t" rtlCol="false" tIns="0" lIns="0" bIns="0" rIns="0">
            <a:spAutoFit/>
          </a:bodyPr>
          <a:lstStyle/>
          <a:p>
            <a:pPr algn="r">
              <a:lnSpc>
                <a:spcPts val="2392"/>
              </a:lnSpc>
            </a:pPr>
            <a:r>
              <a:rPr lang="en-US" sz="1913">
                <a:solidFill>
                  <a:srgbClr val="404155"/>
                </a:solidFill>
                <a:latin typeface="Arimo"/>
              </a:rPr>
              <a:t>Sertifika Alma ve Sürdürme</a:t>
            </a:r>
          </a:p>
        </p:txBody>
      </p:sp>
      <p:sp>
        <p:nvSpPr>
          <p:cNvPr name="TextBox 32" id="32"/>
          <p:cNvSpPr txBox="true"/>
          <p:nvPr/>
        </p:nvSpPr>
        <p:spPr>
          <a:xfrm rot="0">
            <a:off x="4617899" y="6761589"/>
            <a:ext cx="3365331" cy="2932747"/>
          </a:xfrm>
          <a:prstGeom prst="rect">
            <a:avLst/>
          </a:prstGeom>
        </p:spPr>
        <p:txBody>
          <a:bodyPr anchor="t" rtlCol="false" tIns="0" lIns="0" bIns="0" rIns="0">
            <a:spAutoFit/>
          </a:bodyPr>
          <a:lstStyle/>
          <a:p>
            <a:pPr algn="r">
              <a:lnSpc>
                <a:spcPts val="2130"/>
              </a:lnSpc>
            </a:pPr>
            <a:r>
              <a:rPr lang="en-US" sz="1331">
                <a:solidFill>
                  <a:srgbClr val="404155"/>
                </a:solidFill>
                <a:latin typeface="Arimo"/>
              </a:rPr>
              <a:t>Sistem kurulduktan ve belgelendirildiğinden emin olduktan sonra, işletme akreditasyona sahip bir sertifikasyon kuruluşu tarafından denetlenir. Eğer tüm gereksinimler karşılanırsa, işletmeye ISO 14001 sertifikası verilir. Ancak sertifika almak yeterli değildir; işletmenin, sistemini sürekli olarak gözden geçirmesi, iyileştirmesi ve yönetmesi gerekir. Periyodik denetimler, sistem performansının izlenmesini ve gerekli düzeltici faaliyetlerin uygulanmasını sağlar.</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2939" y="1223844"/>
            <a:ext cx="7227272" cy="833676"/>
          </a:xfrm>
          <a:prstGeom prst="rect">
            <a:avLst/>
          </a:prstGeom>
        </p:spPr>
        <p:txBody>
          <a:bodyPr anchor="t" rtlCol="false" tIns="0" lIns="0" bIns="0" rIns="0">
            <a:spAutoFit/>
          </a:bodyPr>
          <a:lstStyle/>
          <a:p>
            <a:pPr algn="l">
              <a:lnSpc>
                <a:spcPts val="6834"/>
              </a:lnSpc>
            </a:pPr>
            <a:r>
              <a:rPr lang="en-US" sz="5467">
                <a:solidFill>
                  <a:srgbClr val="1B1B27"/>
                </a:solidFill>
                <a:latin typeface="Arimo"/>
              </a:rPr>
              <a:t>ISO 14001'in Faydaları</a:t>
            </a:r>
          </a:p>
        </p:txBody>
      </p:sp>
      <p:sp>
        <p:nvSpPr>
          <p:cNvPr name="TextBox 8" id="8"/>
          <p:cNvSpPr txBox="true"/>
          <p:nvPr/>
        </p:nvSpPr>
        <p:spPr>
          <a:xfrm rot="0">
            <a:off x="1132939" y="2470279"/>
            <a:ext cx="9164121" cy="311357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14001 çevre yönetim sistemi standardının uygulanması işletmelere çok çeşitli faydalar sağlar. En önemli faydalardan biri çevresel etkilerinin yönetimi ve azaltılması konusunda sistematik bir yaklaşım getirmesidir. Kuruluşlar, çevresel faktörlerin etkin bir şekilde yönetilmesi sayesinde maliyet tasarrufu elde eder, enerji ve doğal kaynak tüketimini azaltır, atık yönetimini iyileştirir ve çevresel risklerini minimize eder.</a:t>
            </a:r>
          </a:p>
        </p:txBody>
      </p:sp>
      <p:sp>
        <p:nvSpPr>
          <p:cNvPr name="TextBox 9" id="9"/>
          <p:cNvSpPr txBox="true"/>
          <p:nvPr/>
        </p:nvSpPr>
        <p:spPr>
          <a:xfrm rot="0">
            <a:off x="1132939" y="5892432"/>
            <a:ext cx="9164121" cy="3113574"/>
          </a:xfrm>
          <a:prstGeom prst="rect">
            <a:avLst/>
          </a:prstGeom>
        </p:spPr>
        <p:txBody>
          <a:bodyPr anchor="t" rtlCol="false" tIns="0" lIns="0" bIns="0" rIns="0">
            <a:spAutoFit/>
          </a:bodyPr>
          <a:lstStyle/>
          <a:p>
            <a:pPr algn="l">
              <a:lnSpc>
                <a:spcPts val="3498"/>
              </a:lnSpc>
            </a:pPr>
            <a:r>
              <a:rPr lang="en-US" sz="2187">
                <a:solidFill>
                  <a:srgbClr val="404155"/>
                </a:solidFill>
                <a:latin typeface="Arimo"/>
              </a:rPr>
              <a:t>ISO 14001 standardına uyum aynı zamanda işletmelerin itibarını ve rekabet gücünü de artırır. Müşteriler, tedarikçiler ve paydaşlar, çevre dostu uygulamaları olan kuruluşları tercih etme eğilimindedir. Ayrıca düzenleyici merciler ve toplum nezdindeki güven ve güvenilirlik de artış gösterir. İşletmeler, ISO 14001 uygulamaları sayesinde daha verimli, sürdürülebilir ve çevre dostu bir yaklaşım benimseyerek uzun vadede büyüme ve kârlılık elde eder.</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25140940"/>
            <a:chOff x="0" y="0"/>
            <a:chExt cx="24384000" cy="33521253"/>
          </a:xfrm>
        </p:grpSpPr>
        <p:sp>
          <p:nvSpPr>
            <p:cNvPr name="Freeform 5" id="5"/>
            <p:cNvSpPr/>
            <p:nvPr/>
          </p:nvSpPr>
          <p:spPr>
            <a:xfrm flipH="false" flipV="false" rot="0">
              <a:off x="0" y="0"/>
              <a:ext cx="24384000" cy="33521269"/>
            </a:xfrm>
            <a:custGeom>
              <a:avLst/>
              <a:gdLst/>
              <a:ahLst/>
              <a:cxnLst/>
              <a:rect r="r" b="b" t="t" l="l"/>
              <a:pathLst>
                <a:path h="33521269" w="24384000">
                  <a:moveTo>
                    <a:pt x="0" y="0"/>
                  </a:moveTo>
                  <a:lnTo>
                    <a:pt x="24384000" y="0"/>
                  </a:lnTo>
                  <a:lnTo>
                    <a:pt x="24384000" y="33521269"/>
                  </a:lnTo>
                  <a:lnTo>
                    <a:pt x="0" y="33521269"/>
                  </a:lnTo>
                  <a:close/>
                </a:path>
              </a:pathLst>
            </a:custGeom>
            <a:solidFill>
              <a:srgbClr val="F9F9FF"/>
            </a:solidFill>
          </p:spPr>
        </p:sp>
      </p:grpSp>
      <p:sp>
        <p:nvSpPr>
          <p:cNvPr name="TextBox 6" id="6"/>
          <p:cNvSpPr txBox="true"/>
          <p:nvPr/>
        </p:nvSpPr>
        <p:spPr>
          <a:xfrm rot="0">
            <a:off x="4617899" y="542211"/>
            <a:ext cx="5978754" cy="554176"/>
          </a:xfrm>
          <a:prstGeom prst="rect">
            <a:avLst/>
          </a:prstGeom>
        </p:spPr>
        <p:txBody>
          <a:bodyPr anchor="t" rtlCol="false" tIns="0" lIns="0" bIns="0" rIns="0">
            <a:spAutoFit/>
          </a:bodyPr>
          <a:lstStyle/>
          <a:p>
            <a:pPr algn="l">
              <a:lnSpc>
                <a:spcPts val="4783"/>
              </a:lnSpc>
            </a:pPr>
            <a:r>
              <a:rPr lang="en-US" sz="3827">
                <a:solidFill>
                  <a:srgbClr val="1B1B27"/>
                </a:solidFill>
                <a:latin typeface="Arimo"/>
              </a:rPr>
              <a:t>ISO 14001'in Uygulanması</a:t>
            </a:r>
          </a:p>
        </p:txBody>
      </p:sp>
      <p:sp>
        <p:nvSpPr>
          <p:cNvPr name="TextBox 7" id="7"/>
          <p:cNvSpPr txBox="true"/>
          <p:nvPr/>
        </p:nvSpPr>
        <p:spPr>
          <a:xfrm rot="0">
            <a:off x="4617899" y="1500366"/>
            <a:ext cx="9052202" cy="1539270"/>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çevre yönetim sistemi, küçük ve büyük ölçekli işletmeler için geliştirilmiş uluslararası bir standarttır. Bu standardın uygulanması işletmelere pek çok fayda sağlar. Öncelikle, doğal kaynakların daha verimli kullanımını, atık yönetiminin iyileştirilmesini ve sera gazı salımlarının azaltılmasını mümkün kılar. Ayrıca, iş süreçlerindeki çevresel etkilerin sistematik olarak incelenmesi ve geliştirilmesi, işletmelerin daha sürdürülebilir bir üretim anlayışına sahip olmasına yardımcı olur.</a:t>
            </a:r>
          </a:p>
        </p:txBody>
      </p:sp>
      <p:sp>
        <p:nvSpPr>
          <p:cNvPr name="TextBox 8" id="8"/>
          <p:cNvSpPr txBox="true"/>
          <p:nvPr/>
        </p:nvSpPr>
        <p:spPr>
          <a:xfrm rot="0">
            <a:off x="4617899" y="3273505"/>
            <a:ext cx="9052202" cy="1228368"/>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standardının uygulanması, işletmelere maliyet avantajı sağlar. Enerji ve su tüketiminin azaltılması, atık yönetiminin iyileştirilmesi ve geri kazanım oranlarının artırılması yoluyla işletme maliyetleri düşürülebilir. Ayrıca, çevreye duyarlı ürün ve hizmetler sunmak, işletmelerin piyasadaki rekabet gücünü artırır ve müşteri memnuniyetini yükseltir.</a:t>
            </a:r>
          </a:p>
        </p:txBody>
      </p:sp>
      <p:sp>
        <p:nvSpPr>
          <p:cNvPr name="Freeform 9" id="9" descr="preencoded.png"/>
          <p:cNvSpPr/>
          <p:nvPr/>
        </p:nvSpPr>
        <p:spPr>
          <a:xfrm flipH="false" flipV="false" rot="0">
            <a:off x="4526459" y="4766221"/>
            <a:ext cx="9235082" cy="9235082"/>
          </a:xfrm>
          <a:custGeom>
            <a:avLst/>
            <a:gdLst/>
            <a:ahLst/>
            <a:cxnLst/>
            <a:rect r="r" b="b" t="t" l="l"/>
            <a:pathLst>
              <a:path h="9235082" w="9235082">
                <a:moveTo>
                  <a:pt x="0" y="0"/>
                </a:moveTo>
                <a:lnTo>
                  <a:pt x="9235082" y="0"/>
                </a:lnTo>
                <a:lnTo>
                  <a:pt x="9235082" y="9235083"/>
                </a:lnTo>
                <a:lnTo>
                  <a:pt x="0" y="9235083"/>
                </a:lnTo>
                <a:lnTo>
                  <a:pt x="0" y="0"/>
                </a:lnTo>
                <a:close/>
              </a:path>
            </a:pathLst>
          </a:custGeom>
          <a:blipFill>
            <a:blip r:embed="rId3"/>
            <a:stretch>
              <a:fillRect l="0" t="0" r="0" b="0"/>
            </a:stretch>
          </a:blipFill>
        </p:spPr>
      </p:sp>
      <p:sp>
        <p:nvSpPr>
          <p:cNvPr name="TextBox 10" id="10"/>
          <p:cNvSpPr txBox="true"/>
          <p:nvPr/>
        </p:nvSpPr>
        <p:spPr>
          <a:xfrm rot="0">
            <a:off x="4617899" y="14189452"/>
            <a:ext cx="9052202" cy="917466"/>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Standart, işletmelerin çevresel performanslarını sürekli olarak iyileştirmesi için bir sistem sunar. Yönetim sisteminin kurulması, işleyişi ve geliştirilmesi için gerekli adımlar açıkça tanımlanmıştır. Bu sayede, işletmeler çevre yönetimini iş süreçlerinin ayrılmaz bir parçası haline getirebilir.</a:t>
            </a:r>
          </a:p>
        </p:txBody>
      </p:sp>
      <p:sp>
        <p:nvSpPr>
          <p:cNvPr name="Freeform 11" id="11" descr="preencoded.png"/>
          <p:cNvSpPr/>
          <p:nvPr/>
        </p:nvSpPr>
        <p:spPr>
          <a:xfrm flipH="false" flipV="false" rot="0">
            <a:off x="4526459" y="15371266"/>
            <a:ext cx="9235082" cy="9235082"/>
          </a:xfrm>
          <a:custGeom>
            <a:avLst/>
            <a:gdLst/>
            <a:ahLst/>
            <a:cxnLst/>
            <a:rect r="r" b="b" t="t" l="l"/>
            <a:pathLst>
              <a:path h="9235082" w="9235082">
                <a:moveTo>
                  <a:pt x="0" y="0"/>
                </a:moveTo>
                <a:lnTo>
                  <a:pt x="9235082" y="0"/>
                </a:lnTo>
                <a:lnTo>
                  <a:pt x="9235082" y="9235083"/>
                </a:lnTo>
                <a:lnTo>
                  <a:pt x="0" y="9235083"/>
                </a:lnTo>
                <a:lnTo>
                  <a:pt x="0" y="0"/>
                </a:lnTo>
                <a:close/>
              </a:path>
            </a:pathLst>
          </a:custGeom>
          <a:blipFill>
            <a:blip r:embed="rId4"/>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F9F9FF"/>
            </a:solidFill>
          </p:spPr>
        </p:sp>
      </p:grpSp>
      <p:sp>
        <p:nvSpPr>
          <p:cNvPr name="Freeform 6" id="6" descr="preencoded.png"/>
          <p:cNvSpPr/>
          <p:nvPr/>
        </p:nvSpPr>
        <p:spPr>
          <a:xfrm flipH="false" flipV="false" rot="0">
            <a:off x="13716000" y="0"/>
            <a:ext cx="4572000" cy="10287000"/>
          </a:xfrm>
          <a:custGeom>
            <a:avLst/>
            <a:gdLst/>
            <a:ahLst/>
            <a:cxnLst/>
            <a:rect r="r" b="b" t="t" l="l"/>
            <a:pathLst>
              <a:path h="10287000" w="4572000">
                <a:moveTo>
                  <a:pt x="0" y="0"/>
                </a:moveTo>
                <a:lnTo>
                  <a:pt x="4572000" y="0"/>
                </a:lnTo>
                <a:lnTo>
                  <a:pt x="4572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2196762" y="1027836"/>
            <a:ext cx="7909649" cy="581413"/>
          </a:xfrm>
          <a:prstGeom prst="rect">
            <a:avLst/>
          </a:prstGeom>
        </p:spPr>
        <p:txBody>
          <a:bodyPr anchor="t" rtlCol="false" tIns="0" lIns="0" bIns="0" rIns="0">
            <a:spAutoFit/>
          </a:bodyPr>
          <a:lstStyle/>
          <a:p>
            <a:pPr algn="l">
              <a:lnSpc>
                <a:spcPts val="4923"/>
              </a:lnSpc>
            </a:pPr>
            <a:r>
              <a:rPr lang="en-US" sz="3938">
                <a:solidFill>
                  <a:srgbClr val="1B1B27"/>
                </a:solidFill>
                <a:latin typeface="Arimo"/>
              </a:rPr>
              <a:t>ISO 14001'e Uyumun Sağlanması</a:t>
            </a:r>
          </a:p>
        </p:txBody>
      </p:sp>
      <p:sp>
        <p:nvSpPr>
          <p:cNvPr name="Freeform 8" id="8" descr="preencoded.png"/>
          <p:cNvSpPr/>
          <p:nvPr/>
        </p:nvSpPr>
        <p:spPr>
          <a:xfrm flipH="false" flipV="false" rot="0">
            <a:off x="2105322" y="1955006"/>
            <a:ext cx="1000422" cy="2434084"/>
          </a:xfrm>
          <a:custGeom>
            <a:avLst/>
            <a:gdLst/>
            <a:ahLst/>
            <a:cxnLst/>
            <a:rect r="r" b="b" t="t" l="l"/>
            <a:pathLst>
              <a:path h="2434084" w="1000422">
                <a:moveTo>
                  <a:pt x="0" y="0"/>
                </a:moveTo>
                <a:lnTo>
                  <a:pt x="1000423" y="0"/>
                </a:lnTo>
                <a:lnTo>
                  <a:pt x="1000423" y="2434084"/>
                </a:lnTo>
                <a:lnTo>
                  <a:pt x="0" y="2434084"/>
                </a:lnTo>
                <a:lnTo>
                  <a:pt x="0" y="0"/>
                </a:lnTo>
                <a:close/>
              </a:path>
            </a:pathLst>
          </a:custGeom>
          <a:blipFill>
            <a:blip r:embed="rId4"/>
            <a:stretch>
              <a:fillRect l="0" t="-103" r="0" b="-103"/>
            </a:stretch>
          </a:blipFill>
        </p:spPr>
      </p:sp>
      <p:sp>
        <p:nvSpPr>
          <p:cNvPr name="TextBox 9" id="9"/>
          <p:cNvSpPr txBox="true"/>
          <p:nvPr/>
        </p:nvSpPr>
        <p:spPr>
          <a:xfrm rot="0">
            <a:off x="3497222" y="2181701"/>
            <a:ext cx="2917061" cy="240298"/>
          </a:xfrm>
          <a:prstGeom prst="rect">
            <a:avLst/>
          </a:prstGeom>
        </p:spPr>
        <p:txBody>
          <a:bodyPr anchor="t" rtlCol="false" tIns="0" lIns="0" bIns="0" rIns="0">
            <a:spAutoFit/>
          </a:bodyPr>
          <a:lstStyle/>
          <a:p>
            <a:pPr algn="l">
              <a:lnSpc>
                <a:spcPts val="2462"/>
              </a:lnSpc>
            </a:pPr>
            <a:r>
              <a:rPr lang="en-US" sz="1970">
                <a:solidFill>
                  <a:srgbClr val="404155"/>
                </a:solidFill>
                <a:latin typeface="Arimo"/>
              </a:rPr>
              <a:t>Mevcut Durumun Analizi</a:t>
            </a:r>
          </a:p>
        </p:txBody>
      </p:sp>
      <p:sp>
        <p:nvSpPr>
          <p:cNvPr name="TextBox 10" id="10"/>
          <p:cNvSpPr txBox="true"/>
          <p:nvPr/>
        </p:nvSpPr>
        <p:spPr>
          <a:xfrm rot="0">
            <a:off x="3497222" y="2557195"/>
            <a:ext cx="8021866" cy="1586151"/>
          </a:xfrm>
          <a:prstGeom prst="rect">
            <a:avLst/>
          </a:prstGeom>
        </p:spPr>
        <p:txBody>
          <a:bodyPr anchor="t" rtlCol="false" tIns="0" lIns="0" bIns="0" rIns="0">
            <a:spAutoFit/>
          </a:bodyPr>
          <a:lstStyle/>
          <a:p>
            <a:pPr algn="l">
              <a:lnSpc>
                <a:spcPts val="2521"/>
              </a:lnSpc>
            </a:pPr>
            <a:r>
              <a:rPr lang="en-US" sz="1576">
                <a:solidFill>
                  <a:srgbClr val="404155"/>
                </a:solidFill>
                <a:latin typeface="Arimo"/>
              </a:rPr>
              <a:t>ISO 14001 gerekliliklerinin işletmedeki mevcut durumla karşılaştırılması, işletmenin güçlü ve zayıf yönlerinin belirlenmesi büyük önem taşır. Bu analiz, işletmenin ISO 14001 gereksinimlerine uyum sağlayabilmesi için gerekli olan iyileştirme alanlarını ortaya çıkarır. Detaylı bir durum değerlendirmesi yapılarak, işletmenin çevresel yönetim sisteminin güncel durumu tespit edilir.</a:t>
            </a:r>
          </a:p>
        </p:txBody>
      </p:sp>
      <p:sp>
        <p:nvSpPr>
          <p:cNvPr name="Freeform 11" id="11" descr="preencoded.png"/>
          <p:cNvSpPr/>
          <p:nvPr/>
        </p:nvSpPr>
        <p:spPr>
          <a:xfrm flipH="false" flipV="false" rot="0">
            <a:off x="2105322" y="4389090"/>
            <a:ext cx="1000422" cy="2434084"/>
          </a:xfrm>
          <a:custGeom>
            <a:avLst/>
            <a:gdLst/>
            <a:ahLst/>
            <a:cxnLst/>
            <a:rect r="r" b="b" t="t" l="l"/>
            <a:pathLst>
              <a:path h="2434084" w="1000422">
                <a:moveTo>
                  <a:pt x="0" y="0"/>
                </a:moveTo>
                <a:lnTo>
                  <a:pt x="1000423" y="0"/>
                </a:lnTo>
                <a:lnTo>
                  <a:pt x="1000423" y="2434084"/>
                </a:lnTo>
                <a:lnTo>
                  <a:pt x="0" y="2434084"/>
                </a:lnTo>
                <a:lnTo>
                  <a:pt x="0" y="0"/>
                </a:lnTo>
                <a:close/>
              </a:path>
            </a:pathLst>
          </a:custGeom>
          <a:blipFill>
            <a:blip r:embed="rId5"/>
            <a:stretch>
              <a:fillRect l="0" t="-103" r="0" b="-103"/>
            </a:stretch>
          </a:blipFill>
        </p:spPr>
      </p:sp>
      <p:sp>
        <p:nvSpPr>
          <p:cNvPr name="TextBox 12" id="12"/>
          <p:cNvSpPr txBox="true"/>
          <p:nvPr/>
        </p:nvSpPr>
        <p:spPr>
          <a:xfrm rot="0">
            <a:off x="3497222" y="4615785"/>
            <a:ext cx="2629079" cy="240298"/>
          </a:xfrm>
          <a:prstGeom prst="rect">
            <a:avLst/>
          </a:prstGeom>
        </p:spPr>
        <p:txBody>
          <a:bodyPr anchor="t" rtlCol="false" tIns="0" lIns="0" bIns="0" rIns="0">
            <a:spAutoFit/>
          </a:bodyPr>
          <a:lstStyle/>
          <a:p>
            <a:pPr algn="l">
              <a:lnSpc>
                <a:spcPts val="2462"/>
              </a:lnSpc>
            </a:pPr>
            <a:r>
              <a:rPr lang="en-US" sz="1970">
                <a:solidFill>
                  <a:srgbClr val="404155"/>
                </a:solidFill>
                <a:latin typeface="Arimo"/>
              </a:rPr>
              <a:t>Eylem Planı Hazırlama</a:t>
            </a:r>
          </a:p>
        </p:txBody>
      </p:sp>
      <p:sp>
        <p:nvSpPr>
          <p:cNvPr name="TextBox 13" id="13"/>
          <p:cNvSpPr txBox="true"/>
          <p:nvPr/>
        </p:nvSpPr>
        <p:spPr>
          <a:xfrm rot="0">
            <a:off x="3497222" y="4991279"/>
            <a:ext cx="8021866" cy="1586151"/>
          </a:xfrm>
          <a:prstGeom prst="rect">
            <a:avLst/>
          </a:prstGeom>
        </p:spPr>
        <p:txBody>
          <a:bodyPr anchor="t" rtlCol="false" tIns="0" lIns="0" bIns="0" rIns="0">
            <a:spAutoFit/>
          </a:bodyPr>
          <a:lstStyle/>
          <a:p>
            <a:pPr algn="l">
              <a:lnSpc>
                <a:spcPts val="2521"/>
              </a:lnSpc>
            </a:pPr>
            <a:r>
              <a:rPr lang="en-US" sz="1576">
                <a:solidFill>
                  <a:srgbClr val="404155"/>
                </a:solidFill>
                <a:latin typeface="Arimo"/>
              </a:rPr>
              <a:t>Durum analizi sonucunda belirlenen iyileştirme alanlarına yönelik bir eylem planı hazırlanmalıdır. Bu plan, ISO 14001 gereksinimlerini karşılayabilmek için gerçekleştirilmesi gereken adımları, sorumlulukları, zaman çizelgelerini ve gereken kaynakları net bir şekilde ortaya koyar. Eylem planının etkin bir şekilde uygulanması, ISO 14001 standardına uyumu sağlamak için kritik öneme sahiptir.</a:t>
            </a:r>
          </a:p>
        </p:txBody>
      </p:sp>
      <p:sp>
        <p:nvSpPr>
          <p:cNvPr name="Freeform 14" id="14" descr="preencoded.png"/>
          <p:cNvSpPr/>
          <p:nvPr/>
        </p:nvSpPr>
        <p:spPr>
          <a:xfrm flipH="false" flipV="false" rot="0">
            <a:off x="2105322" y="6823174"/>
            <a:ext cx="1000422" cy="2434084"/>
          </a:xfrm>
          <a:custGeom>
            <a:avLst/>
            <a:gdLst/>
            <a:ahLst/>
            <a:cxnLst/>
            <a:rect r="r" b="b" t="t" l="l"/>
            <a:pathLst>
              <a:path h="2434084" w="1000422">
                <a:moveTo>
                  <a:pt x="0" y="0"/>
                </a:moveTo>
                <a:lnTo>
                  <a:pt x="1000423" y="0"/>
                </a:lnTo>
                <a:lnTo>
                  <a:pt x="1000423" y="2434083"/>
                </a:lnTo>
                <a:lnTo>
                  <a:pt x="0" y="2434083"/>
                </a:lnTo>
                <a:lnTo>
                  <a:pt x="0" y="0"/>
                </a:lnTo>
                <a:close/>
              </a:path>
            </a:pathLst>
          </a:custGeom>
          <a:blipFill>
            <a:blip r:embed="rId6"/>
            <a:stretch>
              <a:fillRect l="0" t="-103" r="0" b="-103"/>
            </a:stretch>
          </a:blipFill>
        </p:spPr>
      </p:sp>
      <p:sp>
        <p:nvSpPr>
          <p:cNvPr name="TextBox 15" id="15"/>
          <p:cNvSpPr txBox="true"/>
          <p:nvPr/>
        </p:nvSpPr>
        <p:spPr>
          <a:xfrm rot="0">
            <a:off x="3497222" y="7049869"/>
            <a:ext cx="3886676" cy="240298"/>
          </a:xfrm>
          <a:prstGeom prst="rect">
            <a:avLst/>
          </a:prstGeom>
        </p:spPr>
        <p:txBody>
          <a:bodyPr anchor="t" rtlCol="false" tIns="0" lIns="0" bIns="0" rIns="0">
            <a:spAutoFit/>
          </a:bodyPr>
          <a:lstStyle/>
          <a:p>
            <a:pPr algn="l">
              <a:lnSpc>
                <a:spcPts val="2462"/>
              </a:lnSpc>
            </a:pPr>
            <a:r>
              <a:rPr lang="en-US" sz="1970">
                <a:solidFill>
                  <a:srgbClr val="404155"/>
                </a:solidFill>
                <a:latin typeface="Arimo"/>
              </a:rPr>
              <a:t>Eğitim ve Farkındalık Çalışmaları</a:t>
            </a:r>
          </a:p>
        </p:txBody>
      </p:sp>
      <p:sp>
        <p:nvSpPr>
          <p:cNvPr name="TextBox 16" id="16"/>
          <p:cNvSpPr txBox="true"/>
          <p:nvPr/>
        </p:nvSpPr>
        <p:spPr>
          <a:xfrm rot="0">
            <a:off x="3497222" y="7425362"/>
            <a:ext cx="8021866" cy="1586151"/>
          </a:xfrm>
          <a:prstGeom prst="rect">
            <a:avLst/>
          </a:prstGeom>
        </p:spPr>
        <p:txBody>
          <a:bodyPr anchor="t" rtlCol="false" tIns="0" lIns="0" bIns="0" rIns="0">
            <a:spAutoFit/>
          </a:bodyPr>
          <a:lstStyle/>
          <a:p>
            <a:pPr algn="l">
              <a:lnSpc>
                <a:spcPts val="2521"/>
              </a:lnSpc>
            </a:pPr>
            <a:r>
              <a:rPr lang="en-US" sz="1576">
                <a:solidFill>
                  <a:srgbClr val="404155"/>
                </a:solidFill>
                <a:latin typeface="Arimo"/>
              </a:rPr>
              <a:t>ISO 14001 standardına uyum sağlamak için tüm çalışanların eğitimi ve sistemle ilgili farkındalık kazanmaları gerekmektedir. Çalışanların çevresel yönetim sistemi hakkındaki bilgi ve becerilerinin artırılması, sistemin başarılı bir şekilde uygulanması için hayati önem taşır. Yönetim, çalışanlar ve paydaşların aktif katılımı ile gerçekleştirilecek eğitim ve farkındalık çalışmaları, ISO 14001'e uyumu kolaylaştırır.</a:t>
            </a:r>
          </a:p>
        </p:txBody>
      </p:sp>
    </p:spTree>
  </p:cSld>
  <p:clrMapOvr>
    <a:masterClrMapping/>
  </p:clrMapOvr>
</p:sld>
</file>

<file path=ppt/slides/slide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0" y="0"/>
            <a:ext cx="18288000" cy="11937504"/>
            <a:chOff x="0" y="0"/>
            <a:chExt cx="24384000" cy="15916672"/>
          </a:xfrm>
        </p:grpSpPr>
        <p:sp>
          <p:nvSpPr>
            <p:cNvPr name="Freeform 5" id="5"/>
            <p:cNvSpPr/>
            <p:nvPr/>
          </p:nvSpPr>
          <p:spPr>
            <a:xfrm flipH="false" flipV="false" rot="0">
              <a:off x="0" y="0"/>
              <a:ext cx="24384000" cy="15916656"/>
            </a:xfrm>
            <a:custGeom>
              <a:avLst/>
              <a:gdLst/>
              <a:ahLst/>
              <a:cxnLst/>
              <a:rect r="r" b="b" t="t" l="l"/>
              <a:pathLst>
                <a:path h="15916656" w="24384000">
                  <a:moveTo>
                    <a:pt x="0" y="0"/>
                  </a:moveTo>
                  <a:lnTo>
                    <a:pt x="24384000" y="0"/>
                  </a:lnTo>
                  <a:lnTo>
                    <a:pt x="24384000" y="15916656"/>
                  </a:lnTo>
                  <a:lnTo>
                    <a:pt x="0" y="15916656"/>
                  </a:lnTo>
                  <a:close/>
                </a:path>
              </a:pathLst>
            </a:custGeom>
            <a:solidFill>
              <a:srgbClr val="F9F9FF"/>
            </a:solidFill>
          </p:spPr>
        </p:sp>
      </p:grpSp>
      <p:sp>
        <p:nvSpPr>
          <p:cNvPr name="TextBox 6" id="6"/>
          <p:cNvSpPr txBox="true"/>
          <p:nvPr/>
        </p:nvSpPr>
        <p:spPr>
          <a:xfrm rot="0">
            <a:off x="4617899" y="542211"/>
            <a:ext cx="7280552" cy="554176"/>
          </a:xfrm>
          <a:prstGeom prst="rect">
            <a:avLst/>
          </a:prstGeom>
        </p:spPr>
        <p:txBody>
          <a:bodyPr anchor="t" rtlCol="false" tIns="0" lIns="0" bIns="0" rIns="0">
            <a:spAutoFit/>
          </a:bodyPr>
          <a:lstStyle/>
          <a:p>
            <a:pPr algn="l">
              <a:lnSpc>
                <a:spcPts val="4783"/>
              </a:lnSpc>
            </a:pPr>
            <a:r>
              <a:rPr lang="en-US" sz="3827">
                <a:solidFill>
                  <a:srgbClr val="1B1B27"/>
                </a:solidFill>
                <a:latin typeface="Arimo"/>
              </a:rPr>
              <a:t>ISO 14001 ile Sürekli İyileştirme</a:t>
            </a:r>
          </a:p>
        </p:txBody>
      </p:sp>
      <p:grpSp>
        <p:nvGrpSpPr>
          <p:cNvPr name="Group 7" id="7"/>
          <p:cNvGrpSpPr/>
          <p:nvPr/>
        </p:nvGrpSpPr>
        <p:grpSpPr>
          <a:xfrm rot="0">
            <a:off x="4521696" y="1526084"/>
            <a:ext cx="1163836" cy="1440359"/>
            <a:chOff x="0" y="0"/>
            <a:chExt cx="1551782" cy="1920478"/>
          </a:xfrm>
        </p:grpSpPr>
        <p:sp>
          <p:nvSpPr>
            <p:cNvPr name="Freeform 8" id="8"/>
            <p:cNvSpPr/>
            <p:nvPr/>
          </p:nvSpPr>
          <p:spPr>
            <a:xfrm flipH="false" flipV="false" rot="0">
              <a:off x="6350" y="6350"/>
              <a:ext cx="1538986" cy="1907794"/>
            </a:xfrm>
            <a:custGeom>
              <a:avLst/>
              <a:gdLst/>
              <a:ahLst/>
              <a:cxnLst/>
              <a:rect r="r" b="b" t="t" l="l"/>
              <a:pathLst>
                <a:path h="1907794" w="1538986">
                  <a:moveTo>
                    <a:pt x="0" y="116840"/>
                  </a:moveTo>
                  <a:cubicBezTo>
                    <a:pt x="0" y="52324"/>
                    <a:pt x="52197" y="0"/>
                    <a:pt x="116586" y="0"/>
                  </a:cubicBezTo>
                  <a:lnTo>
                    <a:pt x="1422400" y="0"/>
                  </a:lnTo>
                  <a:cubicBezTo>
                    <a:pt x="1486789" y="0"/>
                    <a:pt x="1538986" y="52324"/>
                    <a:pt x="1538986" y="116840"/>
                  </a:cubicBezTo>
                  <a:lnTo>
                    <a:pt x="1538986" y="1790954"/>
                  </a:lnTo>
                  <a:cubicBezTo>
                    <a:pt x="1538986" y="1855470"/>
                    <a:pt x="1486789" y="1907794"/>
                    <a:pt x="1422400" y="1907794"/>
                  </a:cubicBezTo>
                  <a:lnTo>
                    <a:pt x="116586" y="1907794"/>
                  </a:lnTo>
                  <a:cubicBezTo>
                    <a:pt x="52197" y="1907794"/>
                    <a:pt x="0" y="1855470"/>
                    <a:pt x="0" y="1790954"/>
                  </a:cubicBezTo>
                  <a:close/>
                </a:path>
              </a:pathLst>
            </a:custGeom>
            <a:solidFill>
              <a:srgbClr val="D2DDF9"/>
            </a:solidFill>
          </p:spPr>
        </p:sp>
        <p:sp>
          <p:nvSpPr>
            <p:cNvPr name="Freeform 9" id="9"/>
            <p:cNvSpPr/>
            <p:nvPr/>
          </p:nvSpPr>
          <p:spPr>
            <a:xfrm flipH="false" flipV="false" rot="0">
              <a:off x="0" y="0"/>
              <a:ext cx="1551686" cy="1920494"/>
            </a:xfrm>
            <a:custGeom>
              <a:avLst/>
              <a:gdLst/>
              <a:ahLst/>
              <a:cxnLst/>
              <a:rect r="r" b="b" t="t" l="l"/>
              <a:pathLst>
                <a:path h="1920494" w="1551686">
                  <a:moveTo>
                    <a:pt x="0" y="123190"/>
                  </a:moveTo>
                  <a:cubicBezTo>
                    <a:pt x="0" y="55118"/>
                    <a:pt x="55118" y="0"/>
                    <a:pt x="122936" y="0"/>
                  </a:cubicBezTo>
                  <a:lnTo>
                    <a:pt x="1428750" y="0"/>
                  </a:lnTo>
                  <a:lnTo>
                    <a:pt x="1428750" y="6350"/>
                  </a:lnTo>
                  <a:lnTo>
                    <a:pt x="1428750" y="0"/>
                  </a:lnTo>
                  <a:cubicBezTo>
                    <a:pt x="1496695" y="0"/>
                    <a:pt x="1551686" y="55118"/>
                    <a:pt x="1551686" y="123190"/>
                  </a:cubicBezTo>
                  <a:lnTo>
                    <a:pt x="1545336" y="123190"/>
                  </a:lnTo>
                  <a:lnTo>
                    <a:pt x="1551686" y="123190"/>
                  </a:lnTo>
                  <a:lnTo>
                    <a:pt x="1551686" y="1797304"/>
                  </a:lnTo>
                  <a:lnTo>
                    <a:pt x="1545336" y="1797304"/>
                  </a:lnTo>
                  <a:lnTo>
                    <a:pt x="1551686" y="1797304"/>
                  </a:lnTo>
                  <a:cubicBezTo>
                    <a:pt x="1551686" y="1865376"/>
                    <a:pt x="1496568" y="1920494"/>
                    <a:pt x="1428750" y="1920494"/>
                  </a:cubicBezTo>
                  <a:lnTo>
                    <a:pt x="1428750" y="1914144"/>
                  </a:lnTo>
                  <a:lnTo>
                    <a:pt x="1428750" y="1920494"/>
                  </a:lnTo>
                  <a:lnTo>
                    <a:pt x="122936" y="1920494"/>
                  </a:lnTo>
                  <a:lnTo>
                    <a:pt x="122936" y="1914144"/>
                  </a:lnTo>
                  <a:lnTo>
                    <a:pt x="122936" y="1920494"/>
                  </a:lnTo>
                  <a:cubicBezTo>
                    <a:pt x="54991" y="1920494"/>
                    <a:pt x="0" y="1865376"/>
                    <a:pt x="0" y="1797304"/>
                  </a:cubicBezTo>
                  <a:lnTo>
                    <a:pt x="0" y="123190"/>
                  </a:lnTo>
                  <a:lnTo>
                    <a:pt x="6350" y="123190"/>
                  </a:lnTo>
                  <a:lnTo>
                    <a:pt x="0" y="123190"/>
                  </a:lnTo>
                  <a:moveTo>
                    <a:pt x="12700" y="123190"/>
                  </a:moveTo>
                  <a:lnTo>
                    <a:pt x="12700" y="1797304"/>
                  </a:lnTo>
                  <a:lnTo>
                    <a:pt x="6350" y="1797304"/>
                  </a:lnTo>
                  <a:lnTo>
                    <a:pt x="12700" y="1797304"/>
                  </a:lnTo>
                  <a:cubicBezTo>
                    <a:pt x="12700" y="1858391"/>
                    <a:pt x="62103" y="1907794"/>
                    <a:pt x="122936" y="1907794"/>
                  </a:cubicBezTo>
                  <a:lnTo>
                    <a:pt x="1428750" y="1907794"/>
                  </a:lnTo>
                  <a:cubicBezTo>
                    <a:pt x="1489710" y="1907794"/>
                    <a:pt x="1538986" y="1858391"/>
                    <a:pt x="1538986" y="1797304"/>
                  </a:cubicBezTo>
                  <a:lnTo>
                    <a:pt x="1538986" y="123190"/>
                  </a:lnTo>
                  <a:cubicBezTo>
                    <a:pt x="1538986" y="62103"/>
                    <a:pt x="1489583" y="12700"/>
                    <a:pt x="1428750" y="12700"/>
                  </a:cubicBezTo>
                  <a:lnTo>
                    <a:pt x="122936" y="12700"/>
                  </a:lnTo>
                  <a:lnTo>
                    <a:pt x="122936" y="6350"/>
                  </a:lnTo>
                  <a:lnTo>
                    <a:pt x="122936" y="12700"/>
                  </a:lnTo>
                  <a:cubicBezTo>
                    <a:pt x="62103" y="12700"/>
                    <a:pt x="12700" y="62103"/>
                    <a:pt x="12700" y="123190"/>
                  </a:cubicBezTo>
                  <a:close/>
                </a:path>
              </a:pathLst>
            </a:custGeom>
            <a:solidFill>
              <a:srgbClr val="B8C3DF"/>
            </a:solidFill>
          </p:spPr>
        </p:sp>
      </p:grpSp>
      <p:sp>
        <p:nvSpPr>
          <p:cNvPr name="TextBox 10" id="10"/>
          <p:cNvSpPr txBox="true"/>
          <p:nvPr/>
        </p:nvSpPr>
        <p:spPr>
          <a:xfrm rot="0">
            <a:off x="5966579" y="1751886"/>
            <a:ext cx="2247335"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Planlama</a:t>
            </a:r>
          </a:p>
        </p:txBody>
      </p:sp>
      <p:sp>
        <p:nvSpPr>
          <p:cNvPr name="TextBox 11" id="11"/>
          <p:cNvSpPr txBox="true"/>
          <p:nvPr/>
        </p:nvSpPr>
        <p:spPr>
          <a:xfrm rot="0">
            <a:off x="5966579" y="2115026"/>
            <a:ext cx="7509152" cy="606564"/>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Sistematik bir yaklaşımla kurumun çevresel performansını iyileştirmek için hedefler ve eylem planları oluşturun.</a:t>
            </a:r>
          </a:p>
        </p:txBody>
      </p:sp>
      <p:grpSp>
        <p:nvGrpSpPr>
          <p:cNvPr name="Group 12" id="12"/>
          <p:cNvGrpSpPr/>
          <p:nvPr/>
        </p:nvGrpSpPr>
        <p:grpSpPr>
          <a:xfrm rot="0">
            <a:off x="5777954" y="2942071"/>
            <a:ext cx="7886402" cy="19423"/>
            <a:chOff x="0" y="0"/>
            <a:chExt cx="10515203" cy="25897"/>
          </a:xfrm>
        </p:grpSpPr>
        <p:sp>
          <p:nvSpPr>
            <p:cNvPr name="Freeform 13" id="13"/>
            <p:cNvSpPr/>
            <p:nvPr/>
          </p:nvSpPr>
          <p:spPr>
            <a:xfrm flipH="false" flipV="false" rot="0">
              <a:off x="0" y="0"/>
              <a:ext cx="10515219" cy="25908"/>
            </a:xfrm>
            <a:custGeom>
              <a:avLst/>
              <a:gdLst/>
              <a:ahLst/>
              <a:cxnLst/>
              <a:rect r="r" b="b" t="t" l="l"/>
              <a:pathLst>
                <a:path h="25908" w="10515219">
                  <a:moveTo>
                    <a:pt x="0" y="12954"/>
                  </a:moveTo>
                  <a:cubicBezTo>
                    <a:pt x="0" y="5842"/>
                    <a:pt x="5842" y="0"/>
                    <a:pt x="12954" y="0"/>
                  </a:cubicBezTo>
                  <a:lnTo>
                    <a:pt x="10502265" y="0"/>
                  </a:lnTo>
                  <a:cubicBezTo>
                    <a:pt x="10509377" y="0"/>
                    <a:pt x="10515219" y="5842"/>
                    <a:pt x="10515219" y="12954"/>
                  </a:cubicBezTo>
                  <a:cubicBezTo>
                    <a:pt x="10515219" y="20066"/>
                    <a:pt x="10509377" y="25908"/>
                    <a:pt x="10502265" y="25908"/>
                  </a:cubicBezTo>
                  <a:lnTo>
                    <a:pt x="12954" y="25908"/>
                  </a:lnTo>
                  <a:cubicBezTo>
                    <a:pt x="5842" y="25908"/>
                    <a:pt x="0" y="20066"/>
                    <a:pt x="0" y="12954"/>
                  </a:cubicBezTo>
                  <a:close/>
                </a:path>
              </a:pathLst>
            </a:custGeom>
            <a:solidFill>
              <a:srgbClr val="B8C3DF"/>
            </a:solidFill>
          </p:spPr>
        </p:sp>
      </p:grpSp>
      <p:grpSp>
        <p:nvGrpSpPr>
          <p:cNvPr name="Group 14" id="14"/>
          <p:cNvGrpSpPr/>
          <p:nvPr/>
        </p:nvGrpSpPr>
        <p:grpSpPr>
          <a:xfrm rot="0">
            <a:off x="4521696" y="3054102"/>
            <a:ext cx="2318296" cy="1440359"/>
            <a:chOff x="0" y="0"/>
            <a:chExt cx="3091062" cy="1920478"/>
          </a:xfrm>
        </p:grpSpPr>
        <p:sp>
          <p:nvSpPr>
            <p:cNvPr name="Freeform 15" id="15"/>
            <p:cNvSpPr/>
            <p:nvPr/>
          </p:nvSpPr>
          <p:spPr>
            <a:xfrm flipH="false" flipV="false" rot="0">
              <a:off x="6350" y="6350"/>
              <a:ext cx="3078353" cy="1907794"/>
            </a:xfrm>
            <a:custGeom>
              <a:avLst/>
              <a:gdLst/>
              <a:ahLst/>
              <a:cxnLst/>
              <a:rect r="r" b="b" t="t" l="l"/>
              <a:pathLst>
                <a:path h="1907794" w="3078353">
                  <a:moveTo>
                    <a:pt x="0" y="116713"/>
                  </a:moveTo>
                  <a:cubicBezTo>
                    <a:pt x="0" y="52197"/>
                    <a:pt x="52324" y="0"/>
                    <a:pt x="116967" y="0"/>
                  </a:cubicBezTo>
                  <a:lnTo>
                    <a:pt x="2961386" y="0"/>
                  </a:lnTo>
                  <a:cubicBezTo>
                    <a:pt x="3026029" y="0"/>
                    <a:pt x="3078353" y="52197"/>
                    <a:pt x="3078353" y="116713"/>
                  </a:cubicBezTo>
                  <a:lnTo>
                    <a:pt x="3078353" y="1791081"/>
                  </a:lnTo>
                  <a:cubicBezTo>
                    <a:pt x="3078353" y="1855470"/>
                    <a:pt x="3026029" y="1907794"/>
                    <a:pt x="2961386" y="1907794"/>
                  </a:cubicBezTo>
                  <a:lnTo>
                    <a:pt x="116967" y="1907794"/>
                  </a:lnTo>
                  <a:cubicBezTo>
                    <a:pt x="52324" y="1907794"/>
                    <a:pt x="0" y="1855597"/>
                    <a:pt x="0" y="1791081"/>
                  </a:cubicBezTo>
                  <a:close/>
                </a:path>
              </a:pathLst>
            </a:custGeom>
            <a:solidFill>
              <a:srgbClr val="D2DDF9"/>
            </a:solidFill>
          </p:spPr>
        </p:sp>
        <p:sp>
          <p:nvSpPr>
            <p:cNvPr name="Freeform 16" id="16"/>
            <p:cNvSpPr/>
            <p:nvPr/>
          </p:nvSpPr>
          <p:spPr>
            <a:xfrm flipH="false" flipV="false" rot="0">
              <a:off x="0" y="0"/>
              <a:ext cx="3091053" cy="1920494"/>
            </a:xfrm>
            <a:custGeom>
              <a:avLst/>
              <a:gdLst/>
              <a:ahLst/>
              <a:cxnLst/>
              <a:rect r="r" b="b" t="t" l="l"/>
              <a:pathLst>
                <a:path h="1920494" w="3091053">
                  <a:moveTo>
                    <a:pt x="0" y="123063"/>
                  </a:moveTo>
                  <a:cubicBezTo>
                    <a:pt x="0" y="55118"/>
                    <a:pt x="55245" y="0"/>
                    <a:pt x="123317" y="0"/>
                  </a:cubicBezTo>
                  <a:lnTo>
                    <a:pt x="2967736" y="0"/>
                  </a:lnTo>
                  <a:lnTo>
                    <a:pt x="2967736" y="6350"/>
                  </a:lnTo>
                  <a:lnTo>
                    <a:pt x="2967736" y="0"/>
                  </a:lnTo>
                  <a:cubicBezTo>
                    <a:pt x="3035808" y="0"/>
                    <a:pt x="3091053" y="55118"/>
                    <a:pt x="3091053" y="123063"/>
                  </a:cubicBezTo>
                  <a:lnTo>
                    <a:pt x="3084703" y="123063"/>
                  </a:lnTo>
                  <a:lnTo>
                    <a:pt x="3091053" y="123063"/>
                  </a:lnTo>
                  <a:lnTo>
                    <a:pt x="3091053" y="1797431"/>
                  </a:lnTo>
                  <a:lnTo>
                    <a:pt x="3084703" y="1797431"/>
                  </a:lnTo>
                  <a:lnTo>
                    <a:pt x="3091053" y="1797431"/>
                  </a:lnTo>
                  <a:cubicBezTo>
                    <a:pt x="3091053" y="1865376"/>
                    <a:pt x="3035808" y="1920494"/>
                    <a:pt x="2967736" y="1920494"/>
                  </a:cubicBezTo>
                  <a:lnTo>
                    <a:pt x="2967736" y="1914144"/>
                  </a:lnTo>
                  <a:lnTo>
                    <a:pt x="2967736" y="1920494"/>
                  </a:lnTo>
                  <a:lnTo>
                    <a:pt x="123317" y="1920494"/>
                  </a:lnTo>
                  <a:lnTo>
                    <a:pt x="123317" y="1914144"/>
                  </a:lnTo>
                  <a:lnTo>
                    <a:pt x="123317" y="1920494"/>
                  </a:lnTo>
                  <a:cubicBezTo>
                    <a:pt x="55245" y="1920494"/>
                    <a:pt x="0" y="1865376"/>
                    <a:pt x="0" y="1797431"/>
                  </a:cubicBezTo>
                  <a:lnTo>
                    <a:pt x="0" y="123063"/>
                  </a:lnTo>
                  <a:lnTo>
                    <a:pt x="6350" y="123063"/>
                  </a:lnTo>
                  <a:lnTo>
                    <a:pt x="0" y="123063"/>
                  </a:lnTo>
                  <a:moveTo>
                    <a:pt x="12700" y="123063"/>
                  </a:moveTo>
                  <a:lnTo>
                    <a:pt x="12700" y="1797431"/>
                  </a:lnTo>
                  <a:lnTo>
                    <a:pt x="6350" y="1797431"/>
                  </a:lnTo>
                  <a:lnTo>
                    <a:pt x="12700" y="1797431"/>
                  </a:lnTo>
                  <a:cubicBezTo>
                    <a:pt x="12700" y="1858391"/>
                    <a:pt x="62230" y="1907794"/>
                    <a:pt x="123317" y="1907794"/>
                  </a:cubicBezTo>
                  <a:lnTo>
                    <a:pt x="2967736" y="1907794"/>
                  </a:lnTo>
                  <a:cubicBezTo>
                    <a:pt x="3028823" y="1907794"/>
                    <a:pt x="3078353" y="1858391"/>
                    <a:pt x="3078353" y="1797431"/>
                  </a:cubicBezTo>
                  <a:lnTo>
                    <a:pt x="3078353" y="123063"/>
                  </a:lnTo>
                  <a:cubicBezTo>
                    <a:pt x="3078353" y="62103"/>
                    <a:pt x="3028823" y="12700"/>
                    <a:pt x="2967736" y="12700"/>
                  </a:cubicBezTo>
                  <a:lnTo>
                    <a:pt x="123317" y="12700"/>
                  </a:lnTo>
                  <a:lnTo>
                    <a:pt x="123317" y="6350"/>
                  </a:lnTo>
                  <a:lnTo>
                    <a:pt x="123317" y="12700"/>
                  </a:lnTo>
                  <a:cubicBezTo>
                    <a:pt x="62230" y="12700"/>
                    <a:pt x="12700" y="62103"/>
                    <a:pt x="12700" y="123063"/>
                  </a:cubicBezTo>
                  <a:close/>
                </a:path>
              </a:pathLst>
            </a:custGeom>
            <a:solidFill>
              <a:srgbClr val="B8C3DF"/>
            </a:solidFill>
          </p:spPr>
        </p:sp>
      </p:grpSp>
      <p:sp>
        <p:nvSpPr>
          <p:cNvPr name="TextBox 17" id="17"/>
          <p:cNvSpPr txBox="true"/>
          <p:nvPr/>
        </p:nvSpPr>
        <p:spPr>
          <a:xfrm rot="0">
            <a:off x="7121039" y="3279904"/>
            <a:ext cx="2247335"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Uygulama</a:t>
            </a:r>
          </a:p>
        </p:txBody>
      </p:sp>
      <p:sp>
        <p:nvSpPr>
          <p:cNvPr name="TextBox 18" id="18"/>
          <p:cNvSpPr txBox="true"/>
          <p:nvPr/>
        </p:nvSpPr>
        <p:spPr>
          <a:xfrm rot="0">
            <a:off x="7121039" y="3643045"/>
            <a:ext cx="6354692" cy="606564"/>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Belirlenen hedeflere ulaşmak için gerekli kaynakları sağlayın ve çalışanlarınızı harekete geçirin.</a:t>
            </a:r>
          </a:p>
        </p:txBody>
      </p:sp>
      <p:grpSp>
        <p:nvGrpSpPr>
          <p:cNvPr name="Group 19" id="19"/>
          <p:cNvGrpSpPr/>
          <p:nvPr/>
        </p:nvGrpSpPr>
        <p:grpSpPr>
          <a:xfrm rot="0">
            <a:off x="6932414" y="4470090"/>
            <a:ext cx="6731942" cy="19423"/>
            <a:chOff x="0" y="0"/>
            <a:chExt cx="8975923" cy="25897"/>
          </a:xfrm>
        </p:grpSpPr>
        <p:sp>
          <p:nvSpPr>
            <p:cNvPr name="Freeform 20" id="20"/>
            <p:cNvSpPr/>
            <p:nvPr/>
          </p:nvSpPr>
          <p:spPr>
            <a:xfrm flipH="false" flipV="false" rot="0">
              <a:off x="0" y="0"/>
              <a:ext cx="8975979" cy="25908"/>
            </a:xfrm>
            <a:custGeom>
              <a:avLst/>
              <a:gdLst/>
              <a:ahLst/>
              <a:cxnLst/>
              <a:rect r="r" b="b" t="t" l="l"/>
              <a:pathLst>
                <a:path h="25908" w="8975979">
                  <a:moveTo>
                    <a:pt x="0" y="12954"/>
                  </a:moveTo>
                  <a:cubicBezTo>
                    <a:pt x="0" y="5842"/>
                    <a:pt x="5842" y="0"/>
                    <a:pt x="12954" y="0"/>
                  </a:cubicBezTo>
                  <a:lnTo>
                    <a:pt x="8963025" y="0"/>
                  </a:lnTo>
                  <a:cubicBezTo>
                    <a:pt x="8970137" y="0"/>
                    <a:pt x="8975979" y="5842"/>
                    <a:pt x="8975979" y="12954"/>
                  </a:cubicBezTo>
                  <a:cubicBezTo>
                    <a:pt x="8975979" y="20066"/>
                    <a:pt x="8970137" y="25908"/>
                    <a:pt x="8963025" y="25908"/>
                  </a:cubicBezTo>
                  <a:lnTo>
                    <a:pt x="12954" y="25908"/>
                  </a:lnTo>
                  <a:cubicBezTo>
                    <a:pt x="5842" y="25908"/>
                    <a:pt x="0" y="20066"/>
                    <a:pt x="0" y="12954"/>
                  </a:cubicBezTo>
                  <a:close/>
                </a:path>
              </a:pathLst>
            </a:custGeom>
            <a:solidFill>
              <a:srgbClr val="B8C3DF"/>
            </a:solidFill>
          </p:spPr>
        </p:sp>
      </p:grpSp>
      <p:grpSp>
        <p:nvGrpSpPr>
          <p:cNvPr name="Group 21" id="21"/>
          <p:cNvGrpSpPr/>
          <p:nvPr/>
        </p:nvGrpSpPr>
        <p:grpSpPr>
          <a:xfrm rot="0">
            <a:off x="4521696" y="4582120"/>
            <a:ext cx="3472606" cy="1440359"/>
            <a:chOff x="0" y="0"/>
            <a:chExt cx="4630142" cy="1920478"/>
          </a:xfrm>
        </p:grpSpPr>
        <p:sp>
          <p:nvSpPr>
            <p:cNvPr name="Freeform 22" id="22"/>
            <p:cNvSpPr/>
            <p:nvPr/>
          </p:nvSpPr>
          <p:spPr>
            <a:xfrm flipH="false" flipV="false" rot="0">
              <a:off x="6350" y="6350"/>
              <a:ext cx="4617466" cy="1907794"/>
            </a:xfrm>
            <a:custGeom>
              <a:avLst/>
              <a:gdLst/>
              <a:ahLst/>
              <a:cxnLst/>
              <a:rect r="r" b="b" t="t" l="l"/>
              <a:pathLst>
                <a:path h="1907794" w="4617466">
                  <a:moveTo>
                    <a:pt x="0" y="116713"/>
                  </a:moveTo>
                  <a:cubicBezTo>
                    <a:pt x="0" y="52197"/>
                    <a:pt x="52451" y="0"/>
                    <a:pt x="117094" y="0"/>
                  </a:cubicBezTo>
                  <a:lnTo>
                    <a:pt x="4500372" y="0"/>
                  </a:lnTo>
                  <a:cubicBezTo>
                    <a:pt x="4565015" y="0"/>
                    <a:pt x="4617466" y="52197"/>
                    <a:pt x="4617466" y="116713"/>
                  </a:cubicBezTo>
                  <a:lnTo>
                    <a:pt x="4617466" y="1791081"/>
                  </a:lnTo>
                  <a:cubicBezTo>
                    <a:pt x="4617466" y="1855470"/>
                    <a:pt x="4565015" y="1907794"/>
                    <a:pt x="4500372" y="1907794"/>
                  </a:cubicBezTo>
                  <a:lnTo>
                    <a:pt x="117094" y="1907794"/>
                  </a:lnTo>
                  <a:cubicBezTo>
                    <a:pt x="52451" y="1907794"/>
                    <a:pt x="0" y="1855597"/>
                    <a:pt x="0" y="1791081"/>
                  </a:cubicBezTo>
                  <a:close/>
                </a:path>
              </a:pathLst>
            </a:custGeom>
            <a:solidFill>
              <a:srgbClr val="D2DDF9"/>
            </a:solidFill>
          </p:spPr>
        </p:sp>
        <p:sp>
          <p:nvSpPr>
            <p:cNvPr name="Freeform 23" id="23"/>
            <p:cNvSpPr/>
            <p:nvPr/>
          </p:nvSpPr>
          <p:spPr>
            <a:xfrm flipH="false" flipV="false" rot="0">
              <a:off x="0" y="0"/>
              <a:ext cx="4630166" cy="1920494"/>
            </a:xfrm>
            <a:custGeom>
              <a:avLst/>
              <a:gdLst/>
              <a:ahLst/>
              <a:cxnLst/>
              <a:rect r="r" b="b" t="t" l="l"/>
              <a:pathLst>
                <a:path h="1920494" w="4630166">
                  <a:moveTo>
                    <a:pt x="0" y="123063"/>
                  </a:moveTo>
                  <a:cubicBezTo>
                    <a:pt x="0" y="54991"/>
                    <a:pt x="55245" y="0"/>
                    <a:pt x="123444" y="0"/>
                  </a:cubicBezTo>
                  <a:lnTo>
                    <a:pt x="4506722" y="0"/>
                  </a:lnTo>
                  <a:lnTo>
                    <a:pt x="4506722" y="6350"/>
                  </a:lnTo>
                  <a:lnTo>
                    <a:pt x="4506722" y="0"/>
                  </a:lnTo>
                  <a:cubicBezTo>
                    <a:pt x="4574921" y="0"/>
                    <a:pt x="4630166" y="54991"/>
                    <a:pt x="4630166" y="123063"/>
                  </a:cubicBezTo>
                  <a:lnTo>
                    <a:pt x="4623816" y="123063"/>
                  </a:lnTo>
                  <a:lnTo>
                    <a:pt x="4630166" y="123063"/>
                  </a:lnTo>
                  <a:lnTo>
                    <a:pt x="4630166" y="1797431"/>
                  </a:lnTo>
                  <a:lnTo>
                    <a:pt x="4623816" y="1797431"/>
                  </a:lnTo>
                  <a:lnTo>
                    <a:pt x="4630166" y="1797431"/>
                  </a:lnTo>
                  <a:cubicBezTo>
                    <a:pt x="4630166" y="1865376"/>
                    <a:pt x="4574921" y="1920494"/>
                    <a:pt x="4506722" y="1920494"/>
                  </a:cubicBezTo>
                  <a:lnTo>
                    <a:pt x="4506722" y="1914144"/>
                  </a:lnTo>
                  <a:lnTo>
                    <a:pt x="4506722" y="1920494"/>
                  </a:lnTo>
                  <a:lnTo>
                    <a:pt x="123444" y="1920494"/>
                  </a:lnTo>
                  <a:lnTo>
                    <a:pt x="123444" y="1914144"/>
                  </a:lnTo>
                  <a:lnTo>
                    <a:pt x="123444" y="1920494"/>
                  </a:lnTo>
                  <a:cubicBezTo>
                    <a:pt x="55245" y="1920494"/>
                    <a:pt x="0" y="1865503"/>
                    <a:pt x="0" y="1797431"/>
                  </a:cubicBezTo>
                  <a:lnTo>
                    <a:pt x="0" y="123063"/>
                  </a:lnTo>
                  <a:lnTo>
                    <a:pt x="6350" y="123063"/>
                  </a:lnTo>
                  <a:lnTo>
                    <a:pt x="0" y="123063"/>
                  </a:lnTo>
                  <a:moveTo>
                    <a:pt x="12700" y="123063"/>
                  </a:moveTo>
                  <a:lnTo>
                    <a:pt x="12700" y="1797431"/>
                  </a:lnTo>
                  <a:lnTo>
                    <a:pt x="6350" y="1797431"/>
                  </a:lnTo>
                  <a:lnTo>
                    <a:pt x="12700" y="1797431"/>
                  </a:lnTo>
                  <a:cubicBezTo>
                    <a:pt x="12700" y="1858391"/>
                    <a:pt x="62230" y="1907794"/>
                    <a:pt x="123444" y="1907794"/>
                  </a:cubicBezTo>
                  <a:lnTo>
                    <a:pt x="4506722" y="1907794"/>
                  </a:lnTo>
                  <a:cubicBezTo>
                    <a:pt x="4567936" y="1907794"/>
                    <a:pt x="4617466" y="1858391"/>
                    <a:pt x="4617466" y="1797431"/>
                  </a:cubicBezTo>
                  <a:lnTo>
                    <a:pt x="4617466" y="123063"/>
                  </a:lnTo>
                  <a:cubicBezTo>
                    <a:pt x="4617466" y="62103"/>
                    <a:pt x="4567936" y="12700"/>
                    <a:pt x="4506722" y="12700"/>
                  </a:cubicBezTo>
                  <a:lnTo>
                    <a:pt x="123444" y="12700"/>
                  </a:lnTo>
                  <a:lnTo>
                    <a:pt x="123444" y="6350"/>
                  </a:lnTo>
                  <a:lnTo>
                    <a:pt x="123444" y="12700"/>
                  </a:lnTo>
                  <a:cubicBezTo>
                    <a:pt x="62230" y="12700"/>
                    <a:pt x="12700" y="62103"/>
                    <a:pt x="12700" y="123063"/>
                  </a:cubicBezTo>
                  <a:close/>
                </a:path>
              </a:pathLst>
            </a:custGeom>
            <a:solidFill>
              <a:srgbClr val="B8C3DF"/>
            </a:solidFill>
          </p:spPr>
        </p:sp>
      </p:grpSp>
      <p:sp>
        <p:nvSpPr>
          <p:cNvPr name="TextBox 24" id="24"/>
          <p:cNvSpPr txBox="true"/>
          <p:nvPr/>
        </p:nvSpPr>
        <p:spPr>
          <a:xfrm rot="0">
            <a:off x="8275350" y="4807922"/>
            <a:ext cx="2247335"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Kontrol</a:t>
            </a:r>
          </a:p>
        </p:txBody>
      </p:sp>
      <p:sp>
        <p:nvSpPr>
          <p:cNvPr name="TextBox 25" id="25"/>
          <p:cNvSpPr txBox="true"/>
          <p:nvPr/>
        </p:nvSpPr>
        <p:spPr>
          <a:xfrm rot="0">
            <a:off x="8275350" y="5171062"/>
            <a:ext cx="5200382" cy="606564"/>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Uygulamaların etkinliğini düzenli olarak ölçün ve gözden geçirin.</a:t>
            </a:r>
          </a:p>
        </p:txBody>
      </p:sp>
      <p:grpSp>
        <p:nvGrpSpPr>
          <p:cNvPr name="Group 26" id="26"/>
          <p:cNvGrpSpPr/>
          <p:nvPr/>
        </p:nvGrpSpPr>
        <p:grpSpPr>
          <a:xfrm rot="0">
            <a:off x="8086725" y="5998109"/>
            <a:ext cx="5577631" cy="19422"/>
            <a:chOff x="0" y="0"/>
            <a:chExt cx="7436842" cy="25897"/>
          </a:xfrm>
        </p:grpSpPr>
        <p:sp>
          <p:nvSpPr>
            <p:cNvPr name="Freeform 27" id="27"/>
            <p:cNvSpPr/>
            <p:nvPr/>
          </p:nvSpPr>
          <p:spPr>
            <a:xfrm flipH="false" flipV="false" rot="0">
              <a:off x="0" y="0"/>
              <a:ext cx="7436866" cy="25908"/>
            </a:xfrm>
            <a:custGeom>
              <a:avLst/>
              <a:gdLst/>
              <a:ahLst/>
              <a:cxnLst/>
              <a:rect r="r" b="b" t="t" l="l"/>
              <a:pathLst>
                <a:path h="25908" w="7436866">
                  <a:moveTo>
                    <a:pt x="0" y="12954"/>
                  </a:moveTo>
                  <a:cubicBezTo>
                    <a:pt x="0" y="5842"/>
                    <a:pt x="5842" y="0"/>
                    <a:pt x="12954" y="0"/>
                  </a:cubicBezTo>
                  <a:lnTo>
                    <a:pt x="7423912" y="0"/>
                  </a:lnTo>
                  <a:cubicBezTo>
                    <a:pt x="7431024" y="0"/>
                    <a:pt x="7436866" y="5842"/>
                    <a:pt x="7436866" y="12954"/>
                  </a:cubicBezTo>
                  <a:cubicBezTo>
                    <a:pt x="7436866" y="20066"/>
                    <a:pt x="7431024" y="25908"/>
                    <a:pt x="7423912" y="25908"/>
                  </a:cubicBezTo>
                  <a:lnTo>
                    <a:pt x="12954" y="25908"/>
                  </a:lnTo>
                  <a:cubicBezTo>
                    <a:pt x="5842" y="25908"/>
                    <a:pt x="0" y="20066"/>
                    <a:pt x="0" y="12954"/>
                  </a:cubicBezTo>
                  <a:close/>
                </a:path>
              </a:pathLst>
            </a:custGeom>
            <a:solidFill>
              <a:srgbClr val="B8C3DF"/>
            </a:solidFill>
          </p:spPr>
        </p:sp>
      </p:grpSp>
      <p:grpSp>
        <p:nvGrpSpPr>
          <p:cNvPr name="Group 28" id="28"/>
          <p:cNvGrpSpPr/>
          <p:nvPr/>
        </p:nvGrpSpPr>
        <p:grpSpPr>
          <a:xfrm rot="0">
            <a:off x="4521696" y="6110139"/>
            <a:ext cx="4627066" cy="1751260"/>
            <a:chOff x="0" y="0"/>
            <a:chExt cx="6169422" cy="2335013"/>
          </a:xfrm>
        </p:grpSpPr>
        <p:sp>
          <p:nvSpPr>
            <p:cNvPr name="Freeform 29" id="29"/>
            <p:cNvSpPr/>
            <p:nvPr/>
          </p:nvSpPr>
          <p:spPr>
            <a:xfrm flipH="false" flipV="false" rot="0">
              <a:off x="6350" y="6350"/>
              <a:ext cx="6156833" cy="2322322"/>
            </a:xfrm>
            <a:custGeom>
              <a:avLst/>
              <a:gdLst/>
              <a:ahLst/>
              <a:cxnLst/>
              <a:rect r="r" b="b" t="t" l="l"/>
              <a:pathLst>
                <a:path h="2322322" w="6156833">
                  <a:moveTo>
                    <a:pt x="0" y="116713"/>
                  </a:moveTo>
                  <a:cubicBezTo>
                    <a:pt x="0" y="52197"/>
                    <a:pt x="52451" y="0"/>
                    <a:pt x="117094" y="0"/>
                  </a:cubicBezTo>
                  <a:lnTo>
                    <a:pt x="6039739" y="0"/>
                  </a:lnTo>
                  <a:cubicBezTo>
                    <a:pt x="6104382" y="0"/>
                    <a:pt x="6156833" y="52197"/>
                    <a:pt x="6156833" y="116713"/>
                  </a:cubicBezTo>
                  <a:lnTo>
                    <a:pt x="6156833" y="2205609"/>
                  </a:lnTo>
                  <a:cubicBezTo>
                    <a:pt x="6156833" y="2269998"/>
                    <a:pt x="6104382" y="2322322"/>
                    <a:pt x="6039739" y="2322322"/>
                  </a:cubicBezTo>
                  <a:lnTo>
                    <a:pt x="117094" y="2322322"/>
                  </a:lnTo>
                  <a:cubicBezTo>
                    <a:pt x="52451" y="2322322"/>
                    <a:pt x="0" y="2270125"/>
                    <a:pt x="0" y="2205609"/>
                  </a:cubicBezTo>
                  <a:close/>
                </a:path>
              </a:pathLst>
            </a:custGeom>
            <a:solidFill>
              <a:srgbClr val="D2DDF9"/>
            </a:solidFill>
          </p:spPr>
        </p:sp>
        <p:sp>
          <p:nvSpPr>
            <p:cNvPr name="Freeform 30" id="30"/>
            <p:cNvSpPr/>
            <p:nvPr/>
          </p:nvSpPr>
          <p:spPr>
            <a:xfrm flipH="false" flipV="false" rot="0">
              <a:off x="0" y="0"/>
              <a:ext cx="6169533" cy="2335022"/>
            </a:xfrm>
            <a:custGeom>
              <a:avLst/>
              <a:gdLst/>
              <a:ahLst/>
              <a:cxnLst/>
              <a:rect r="r" b="b" t="t" l="l"/>
              <a:pathLst>
                <a:path h="2335022" w="6169533">
                  <a:moveTo>
                    <a:pt x="0" y="123063"/>
                  </a:moveTo>
                  <a:cubicBezTo>
                    <a:pt x="0" y="54991"/>
                    <a:pt x="55245" y="0"/>
                    <a:pt x="123444" y="0"/>
                  </a:cubicBezTo>
                  <a:lnTo>
                    <a:pt x="6046089" y="0"/>
                  </a:lnTo>
                  <a:lnTo>
                    <a:pt x="6046089" y="6350"/>
                  </a:lnTo>
                  <a:lnTo>
                    <a:pt x="6046089" y="0"/>
                  </a:lnTo>
                  <a:cubicBezTo>
                    <a:pt x="6114161" y="0"/>
                    <a:pt x="6169533" y="54991"/>
                    <a:pt x="6169533" y="123063"/>
                  </a:cubicBezTo>
                  <a:lnTo>
                    <a:pt x="6163183" y="123063"/>
                  </a:lnTo>
                  <a:lnTo>
                    <a:pt x="6169533" y="123063"/>
                  </a:lnTo>
                  <a:lnTo>
                    <a:pt x="6169533" y="2211959"/>
                  </a:lnTo>
                  <a:lnTo>
                    <a:pt x="6163183" y="2211959"/>
                  </a:lnTo>
                  <a:lnTo>
                    <a:pt x="6169533" y="2211959"/>
                  </a:lnTo>
                  <a:cubicBezTo>
                    <a:pt x="6169533" y="2279904"/>
                    <a:pt x="6114288" y="2335022"/>
                    <a:pt x="6046089" y="2335022"/>
                  </a:cubicBezTo>
                  <a:lnTo>
                    <a:pt x="6046089" y="2328672"/>
                  </a:lnTo>
                  <a:lnTo>
                    <a:pt x="6046089" y="2335022"/>
                  </a:lnTo>
                  <a:lnTo>
                    <a:pt x="123444" y="2335022"/>
                  </a:lnTo>
                  <a:lnTo>
                    <a:pt x="123444" y="2328672"/>
                  </a:lnTo>
                  <a:lnTo>
                    <a:pt x="123444" y="2335022"/>
                  </a:lnTo>
                  <a:cubicBezTo>
                    <a:pt x="55372" y="2335022"/>
                    <a:pt x="0" y="2280031"/>
                    <a:pt x="0" y="2211959"/>
                  </a:cubicBezTo>
                  <a:lnTo>
                    <a:pt x="0" y="123063"/>
                  </a:lnTo>
                  <a:lnTo>
                    <a:pt x="6350" y="123063"/>
                  </a:lnTo>
                  <a:lnTo>
                    <a:pt x="0" y="123063"/>
                  </a:lnTo>
                  <a:moveTo>
                    <a:pt x="12700" y="123063"/>
                  </a:moveTo>
                  <a:lnTo>
                    <a:pt x="12700" y="2211959"/>
                  </a:lnTo>
                  <a:lnTo>
                    <a:pt x="6350" y="2211959"/>
                  </a:lnTo>
                  <a:lnTo>
                    <a:pt x="12700" y="2211959"/>
                  </a:lnTo>
                  <a:cubicBezTo>
                    <a:pt x="12700" y="2272919"/>
                    <a:pt x="62230" y="2322322"/>
                    <a:pt x="123444" y="2322322"/>
                  </a:cubicBezTo>
                  <a:lnTo>
                    <a:pt x="6046089" y="2322322"/>
                  </a:lnTo>
                  <a:cubicBezTo>
                    <a:pt x="6107303" y="2322322"/>
                    <a:pt x="6156833" y="2272919"/>
                    <a:pt x="6156833" y="2211959"/>
                  </a:cubicBezTo>
                  <a:lnTo>
                    <a:pt x="6156833" y="123063"/>
                  </a:lnTo>
                  <a:cubicBezTo>
                    <a:pt x="6156833" y="62103"/>
                    <a:pt x="6107303" y="12700"/>
                    <a:pt x="6046089" y="12700"/>
                  </a:cubicBezTo>
                  <a:lnTo>
                    <a:pt x="123444" y="12700"/>
                  </a:lnTo>
                  <a:lnTo>
                    <a:pt x="123444" y="6350"/>
                  </a:lnTo>
                  <a:lnTo>
                    <a:pt x="123444" y="12700"/>
                  </a:lnTo>
                  <a:cubicBezTo>
                    <a:pt x="62230" y="12700"/>
                    <a:pt x="12700" y="62103"/>
                    <a:pt x="12700" y="123063"/>
                  </a:cubicBezTo>
                  <a:close/>
                </a:path>
              </a:pathLst>
            </a:custGeom>
            <a:solidFill>
              <a:srgbClr val="B8C3DF"/>
            </a:solidFill>
          </p:spPr>
        </p:sp>
      </p:grpSp>
      <p:sp>
        <p:nvSpPr>
          <p:cNvPr name="TextBox 31" id="31"/>
          <p:cNvSpPr txBox="true"/>
          <p:nvPr/>
        </p:nvSpPr>
        <p:spPr>
          <a:xfrm rot="0">
            <a:off x="9429810" y="6335941"/>
            <a:ext cx="2247335"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Geliştirme</a:t>
            </a:r>
          </a:p>
        </p:txBody>
      </p:sp>
      <p:sp>
        <p:nvSpPr>
          <p:cNvPr name="TextBox 32" id="32"/>
          <p:cNvSpPr txBox="true"/>
          <p:nvPr/>
        </p:nvSpPr>
        <p:spPr>
          <a:xfrm rot="0">
            <a:off x="9429810" y="6699081"/>
            <a:ext cx="4045922" cy="917466"/>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Tespit edilen iyileştirme alanlarını hayata geçirin ve sistemin devamlı gelişimini sağlayın.</a:t>
            </a:r>
          </a:p>
        </p:txBody>
      </p:sp>
      <p:sp>
        <p:nvSpPr>
          <p:cNvPr name="TextBox 33" id="33"/>
          <p:cNvSpPr txBox="true"/>
          <p:nvPr/>
        </p:nvSpPr>
        <p:spPr>
          <a:xfrm rot="0">
            <a:off x="4617899" y="8044785"/>
            <a:ext cx="9052202" cy="2161074"/>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standardı, işletmelerin çevresel etkilerini sistematik bir şekilde yönetmelerini ve sürekli iyileştirme yaklaşımını benimsemeleri gerektiğini vurgular. Bu doğrultuda, kurumlar öncelikle çevresel hedeflerini ve eylem planlarını belirler. Daha sonra bu hedeflere ulaşmak için gereken kaynakları sağlar ve çalışanlarını sürece dahil eder. Uygulamaların etkinliği düzenli olarak kontrol edilir ve gözden geçirilir. Son olarak, tespit edilen iyileştirme alanları hayata geçirilerek sistemin devamlı gelişimi sağlanır. Bu döngüsel yaklaşım, ISO 14001 standardının temelini oluşturur ve işletmelerin çevresel performanslarını sürekli olarak artırmalarına yardımcı olur.</a:t>
            </a:r>
          </a:p>
        </p:txBody>
      </p:sp>
      <p:sp>
        <p:nvSpPr>
          <p:cNvPr name="TextBox 34" id="34"/>
          <p:cNvSpPr txBox="true"/>
          <p:nvPr/>
        </p:nvSpPr>
        <p:spPr>
          <a:xfrm rot="0">
            <a:off x="4617899" y="10439727"/>
            <a:ext cx="9052202" cy="917466"/>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İyileştirme çalışmaları, işletmelerin çevresel ayak izlerini azaltmalarına, enerji ve kaynak tasarrufları sağlamalarına, maliyet avantajı yaratmalarına ve paydaşların güvenini kazanmalarına katkı sunar. Bu sayede kurumlar, hem çevre hem de finansal açıdan sürdürülebilir bir gelişim elde ederler.</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5C73E6"/>
            </a:solidFill>
          </p:spPr>
        </p:sp>
      </p:grpSp>
      <p:grpSp>
        <p:nvGrpSpPr>
          <p:cNvPr name="Group 4" id="4"/>
          <p:cNvGrpSpPr/>
          <p:nvPr/>
        </p:nvGrpSpPr>
        <p:grpSpPr>
          <a:xfrm rot="0">
            <a:off x="145702" y="0"/>
            <a:ext cx="18288000" cy="11792842"/>
            <a:chOff x="0" y="0"/>
            <a:chExt cx="24384000" cy="15723790"/>
          </a:xfrm>
        </p:grpSpPr>
        <p:sp>
          <p:nvSpPr>
            <p:cNvPr name="Freeform 5" id="5"/>
            <p:cNvSpPr/>
            <p:nvPr/>
          </p:nvSpPr>
          <p:spPr>
            <a:xfrm flipH="false" flipV="false" rot="0">
              <a:off x="0" y="0"/>
              <a:ext cx="24384000" cy="15723743"/>
            </a:xfrm>
            <a:custGeom>
              <a:avLst/>
              <a:gdLst/>
              <a:ahLst/>
              <a:cxnLst/>
              <a:rect r="r" b="b" t="t" l="l"/>
              <a:pathLst>
                <a:path h="15723743" w="24384000">
                  <a:moveTo>
                    <a:pt x="0" y="0"/>
                  </a:moveTo>
                  <a:lnTo>
                    <a:pt x="24384000" y="0"/>
                  </a:lnTo>
                  <a:lnTo>
                    <a:pt x="24384000" y="15723743"/>
                  </a:lnTo>
                  <a:lnTo>
                    <a:pt x="0" y="15723743"/>
                  </a:lnTo>
                  <a:close/>
                </a:path>
              </a:pathLst>
            </a:custGeom>
            <a:solidFill>
              <a:srgbClr val="F9F9FF"/>
            </a:solidFill>
          </p:spPr>
        </p:sp>
      </p:grpSp>
      <p:sp>
        <p:nvSpPr>
          <p:cNvPr name="TextBox 6" id="6"/>
          <p:cNvSpPr txBox="true"/>
          <p:nvPr/>
        </p:nvSpPr>
        <p:spPr>
          <a:xfrm rot="0">
            <a:off x="4617899" y="542211"/>
            <a:ext cx="8980765" cy="554176"/>
          </a:xfrm>
          <a:prstGeom prst="rect">
            <a:avLst/>
          </a:prstGeom>
        </p:spPr>
        <p:txBody>
          <a:bodyPr anchor="t" rtlCol="false" tIns="0" lIns="0" bIns="0" rIns="0">
            <a:spAutoFit/>
          </a:bodyPr>
          <a:lstStyle/>
          <a:p>
            <a:pPr algn="l">
              <a:lnSpc>
                <a:spcPts val="4783"/>
              </a:lnSpc>
            </a:pPr>
            <a:r>
              <a:rPr lang="en-US" sz="3827">
                <a:solidFill>
                  <a:srgbClr val="1B1B27"/>
                </a:solidFill>
                <a:latin typeface="Arimo"/>
              </a:rPr>
              <a:t>ISO 14001 Uygulamalarından Örnekler</a:t>
            </a:r>
          </a:p>
        </p:txBody>
      </p:sp>
      <p:sp>
        <p:nvSpPr>
          <p:cNvPr name="Freeform 7" id="7" descr="preencoded.png"/>
          <p:cNvSpPr/>
          <p:nvPr/>
        </p:nvSpPr>
        <p:spPr>
          <a:xfrm flipH="false" flipV="false" rot="0">
            <a:off x="4526459" y="1530846"/>
            <a:ext cx="2089994" cy="1291679"/>
          </a:xfrm>
          <a:custGeom>
            <a:avLst/>
            <a:gdLst/>
            <a:ahLst/>
            <a:cxnLst/>
            <a:rect r="r" b="b" t="t" l="l"/>
            <a:pathLst>
              <a:path h="1291679" w="2089994">
                <a:moveTo>
                  <a:pt x="0" y="0"/>
                </a:moveTo>
                <a:lnTo>
                  <a:pt x="2089993" y="0"/>
                </a:lnTo>
                <a:lnTo>
                  <a:pt x="2089993" y="1291679"/>
                </a:lnTo>
                <a:lnTo>
                  <a:pt x="0" y="1291679"/>
                </a:lnTo>
                <a:lnTo>
                  <a:pt x="0" y="0"/>
                </a:lnTo>
                <a:close/>
              </a:path>
            </a:pathLst>
          </a:custGeom>
          <a:blipFill>
            <a:blip r:embed="rId3"/>
            <a:stretch>
              <a:fillRect l="0" t="-240" r="0" b="-240"/>
            </a:stretch>
          </a:blipFill>
        </p:spPr>
      </p:sp>
      <p:sp>
        <p:nvSpPr>
          <p:cNvPr name="TextBox 8" id="8"/>
          <p:cNvSpPr txBox="true"/>
          <p:nvPr/>
        </p:nvSpPr>
        <p:spPr>
          <a:xfrm rot="0">
            <a:off x="4617899" y="3092082"/>
            <a:ext cx="1907114"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Atık Yönetimi</a:t>
            </a:r>
          </a:p>
        </p:txBody>
      </p:sp>
      <p:sp>
        <p:nvSpPr>
          <p:cNvPr name="TextBox 9" id="9"/>
          <p:cNvSpPr txBox="true"/>
          <p:nvPr/>
        </p:nvSpPr>
        <p:spPr>
          <a:xfrm rot="0">
            <a:off x="4617899" y="3455224"/>
            <a:ext cx="1907114" cy="6202799"/>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sertifikalı bir fabrika, atıkların azaltılması, geri dönüştürülmesi ve bertaraf edilmesi için kapsamlı bir atık yönetim sistemi uygulamaktadır. Bu sayede, fabrika çevreye duyarlı bir üretim gerçekleştirerek doğal kaynakların korunmasına katkıda bulunmaktadır. Ayrıca, geri dönüştürülen malzemeler işletmeye ek gelir de sağlamaktadır.</a:t>
            </a:r>
          </a:p>
        </p:txBody>
      </p:sp>
      <p:sp>
        <p:nvSpPr>
          <p:cNvPr name="Freeform 10" id="10" descr="preencoded.png"/>
          <p:cNvSpPr/>
          <p:nvPr/>
        </p:nvSpPr>
        <p:spPr>
          <a:xfrm flipH="false" flipV="false" rot="0">
            <a:off x="6908006" y="1530846"/>
            <a:ext cx="2090143" cy="1291679"/>
          </a:xfrm>
          <a:custGeom>
            <a:avLst/>
            <a:gdLst/>
            <a:ahLst/>
            <a:cxnLst/>
            <a:rect r="r" b="b" t="t" l="l"/>
            <a:pathLst>
              <a:path h="1291679" w="2090143">
                <a:moveTo>
                  <a:pt x="0" y="0"/>
                </a:moveTo>
                <a:lnTo>
                  <a:pt x="2090143" y="0"/>
                </a:lnTo>
                <a:lnTo>
                  <a:pt x="2090143" y="1291679"/>
                </a:lnTo>
                <a:lnTo>
                  <a:pt x="0" y="1291679"/>
                </a:lnTo>
                <a:lnTo>
                  <a:pt x="0" y="0"/>
                </a:lnTo>
                <a:close/>
              </a:path>
            </a:pathLst>
          </a:custGeom>
          <a:blipFill>
            <a:blip r:embed="rId4"/>
            <a:stretch>
              <a:fillRect l="0" t="-244" r="0" b="-244"/>
            </a:stretch>
          </a:blipFill>
        </p:spPr>
      </p:sp>
      <p:sp>
        <p:nvSpPr>
          <p:cNvPr name="TextBox 11" id="11"/>
          <p:cNvSpPr txBox="true"/>
          <p:nvPr/>
        </p:nvSpPr>
        <p:spPr>
          <a:xfrm rot="0">
            <a:off x="6999446" y="3092082"/>
            <a:ext cx="1907262"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Enerji Verimliliği</a:t>
            </a:r>
          </a:p>
        </p:txBody>
      </p:sp>
      <p:sp>
        <p:nvSpPr>
          <p:cNvPr name="TextBox 12" id="12"/>
          <p:cNvSpPr txBox="true"/>
          <p:nvPr/>
        </p:nvSpPr>
        <p:spPr>
          <a:xfrm rot="0">
            <a:off x="6999446" y="3455224"/>
            <a:ext cx="1907262" cy="5891898"/>
          </a:xfrm>
          <a:prstGeom prst="rect">
            <a:avLst/>
          </a:prstGeom>
        </p:spPr>
        <p:txBody>
          <a:bodyPr anchor="t" rtlCol="false" tIns="0" lIns="0" bIns="0" rIns="0">
            <a:spAutoFit/>
          </a:bodyPr>
          <a:lstStyle/>
          <a:p>
            <a:pPr algn="l">
              <a:lnSpc>
                <a:spcPts val="2450"/>
              </a:lnSpc>
            </a:pPr>
            <a:r>
              <a:rPr lang="en-US" sz="1531">
                <a:solidFill>
                  <a:srgbClr val="404155"/>
                </a:solidFill>
                <a:latin typeface="Arimo"/>
              </a:rPr>
              <a:t>ISO 14001 sertifikalı bir işletme, enerji kullanımını azaltmak ve yenilenebilir enerji kaynaklarına geçmek için çalışmalar yürütmektedir. Üretim süreçlerinde enerji kullanımının optimize edilmesi, aydınlatma ve ısıtma sistemlerinin iyileştirilmesi gibi uygulamalar sayesinde işletmenin çevresel etkisi azaltılmaktadır. Böylece, ekonomik ve çevresel fayda sağlanmaktadır.</a:t>
            </a:r>
          </a:p>
        </p:txBody>
      </p:sp>
      <p:sp>
        <p:nvSpPr>
          <p:cNvPr name="Freeform 13" id="13" descr="preencoded.png"/>
          <p:cNvSpPr/>
          <p:nvPr/>
        </p:nvSpPr>
        <p:spPr>
          <a:xfrm flipH="false" flipV="false" rot="0">
            <a:off x="9289702" y="1530846"/>
            <a:ext cx="2090143" cy="1291679"/>
          </a:xfrm>
          <a:custGeom>
            <a:avLst/>
            <a:gdLst/>
            <a:ahLst/>
            <a:cxnLst/>
            <a:rect r="r" b="b" t="t" l="l"/>
            <a:pathLst>
              <a:path h="1291679" w="2090143">
                <a:moveTo>
                  <a:pt x="0" y="0"/>
                </a:moveTo>
                <a:lnTo>
                  <a:pt x="2090143" y="0"/>
                </a:lnTo>
                <a:lnTo>
                  <a:pt x="2090143" y="1291679"/>
                </a:lnTo>
                <a:lnTo>
                  <a:pt x="0" y="1291679"/>
                </a:lnTo>
                <a:lnTo>
                  <a:pt x="0" y="0"/>
                </a:lnTo>
                <a:close/>
              </a:path>
            </a:pathLst>
          </a:custGeom>
          <a:blipFill>
            <a:blip r:embed="rId5"/>
            <a:stretch>
              <a:fillRect l="0" t="-244" r="0" b="-244"/>
            </a:stretch>
          </a:blipFill>
        </p:spPr>
      </p:sp>
      <p:sp>
        <p:nvSpPr>
          <p:cNvPr name="TextBox 14" id="14"/>
          <p:cNvSpPr txBox="true"/>
          <p:nvPr/>
        </p:nvSpPr>
        <p:spPr>
          <a:xfrm rot="0">
            <a:off x="9381142" y="3092082"/>
            <a:ext cx="1907262"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Su Tasarrufu</a:t>
            </a:r>
          </a:p>
        </p:txBody>
      </p:sp>
      <p:sp>
        <p:nvSpPr>
          <p:cNvPr name="TextBox 15" id="15"/>
          <p:cNvSpPr txBox="true"/>
          <p:nvPr/>
        </p:nvSpPr>
        <p:spPr>
          <a:xfrm rot="0">
            <a:off x="9381142" y="3464749"/>
            <a:ext cx="1907262" cy="6566218"/>
          </a:xfrm>
          <a:prstGeom prst="rect">
            <a:avLst/>
          </a:prstGeom>
        </p:spPr>
        <p:txBody>
          <a:bodyPr anchor="t" rtlCol="false" tIns="0" lIns="0" bIns="0" rIns="0">
            <a:spAutoFit/>
          </a:bodyPr>
          <a:lstStyle/>
          <a:p>
            <a:pPr algn="l">
              <a:lnSpc>
                <a:spcPts val="2289"/>
              </a:lnSpc>
            </a:pPr>
            <a:r>
              <a:rPr lang="en-US" sz="1431">
                <a:solidFill>
                  <a:srgbClr val="404155"/>
                </a:solidFill>
                <a:latin typeface="Arimo"/>
              </a:rPr>
              <a:t>ISO 14001 sertifikası olan bir işletme, su tüketimini azaltmak için çeşitli yöntemler uygulamaktadır. Üretim süreçlerinde su kullanımının minimize edilmesi, yağmur suyunun toplanması ve geri dönüştürülmesi, arıtma sistemlerinin kurulması gibi uygulamalar ile işletme, su kaynaklarının sürdürülebilir kullanımına katkıda bulunmaktadır. Bu sayede, şirket hem çevresel etkisini azaltmakta hem de operasyonel maliyetlerini düşürmektedir.</a:t>
            </a:r>
          </a:p>
        </p:txBody>
      </p:sp>
      <p:sp>
        <p:nvSpPr>
          <p:cNvPr name="Freeform 16" id="16" descr="preencoded.png"/>
          <p:cNvSpPr/>
          <p:nvPr/>
        </p:nvSpPr>
        <p:spPr>
          <a:xfrm flipH="false" flipV="false" rot="0">
            <a:off x="11671399" y="1530846"/>
            <a:ext cx="2090143" cy="1291679"/>
          </a:xfrm>
          <a:custGeom>
            <a:avLst/>
            <a:gdLst/>
            <a:ahLst/>
            <a:cxnLst/>
            <a:rect r="r" b="b" t="t" l="l"/>
            <a:pathLst>
              <a:path h="1291679" w="2090143">
                <a:moveTo>
                  <a:pt x="0" y="0"/>
                </a:moveTo>
                <a:lnTo>
                  <a:pt x="2090142" y="0"/>
                </a:lnTo>
                <a:lnTo>
                  <a:pt x="2090142" y="1291679"/>
                </a:lnTo>
                <a:lnTo>
                  <a:pt x="0" y="1291679"/>
                </a:lnTo>
                <a:lnTo>
                  <a:pt x="0" y="0"/>
                </a:lnTo>
                <a:close/>
              </a:path>
            </a:pathLst>
          </a:custGeom>
          <a:blipFill>
            <a:blip r:embed="rId6"/>
            <a:stretch>
              <a:fillRect l="0" t="-244" r="0" b="-244"/>
            </a:stretch>
          </a:blipFill>
        </p:spPr>
      </p:sp>
      <p:sp>
        <p:nvSpPr>
          <p:cNvPr name="TextBox 17" id="17"/>
          <p:cNvSpPr txBox="true"/>
          <p:nvPr/>
        </p:nvSpPr>
        <p:spPr>
          <a:xfrm rot="0">
            <a:off x="11762839" y="3092082"/>
            <a:ext cx="1907263" cy="231369"/>
          </a:xfrm>
          <a:prstGeom prst="rect">
            <a:avLst/>
          </a:prstGeom>
        </p:spPr>
        <p:txBody>
          <a:bodyPr anchor="t" rtlCol="false" tIns="0" lIns="0" bIns="0" rIns="0">
            <a:spAutoFit/>
          </a:bodyPr>
          <a:lstStyle/>
          <a:p>
            <a:pPr algn="l">
              <a:lnSpc>
                <a:spcPts val="2392"/>
              </a:lnSpc>
            </a:pPr>
            <a:r>
              <a:rPr lang="en-US" sz="1913">
                <a:solidFill>
                  <a:srgbClr val="404155"/>
                </a:solidFill>
                <a:latin typeface="Arimo"/>
              </a:rPr>
              <a:t>Yeşil Satın Alma</a:t>
            </a:r>
          </a:p>
        </p:txBody>
      </p:sp>
      <p:sp>
        <p:nvSpPr>
          <p:cNvPr name="TextBox 18" id="18"/>
          <p:cNvSpPr txBox="true"/>
          <p:nvPr/>
        </p:nvSpPr>
        <p:spPr>
          <a:xfrm rot="0">
            <a:off x="11762837" y="3464749"/>
            <a:ext cx="2007919" cy="6280468"/>
          </a:xfrm>
          <a:prstGeom prst="rect">
            <a:avLst/>
          </a:prstGeom>
        </p:spPr>
        <p:txBody>
          <a:bodyPr anchor="t" rtlCol="false" tIns="0" lIns="0" bIns="0" rIns="0">
            <a:spAutoFit/>
          </a:bodyPr>
          <a:lstStyle/>
          <a:p>
            <a:pPr algn="l">
              <a:lnSpc>
                <a:spcPts val="2289"/>
              </a:lnSpc>
            </a:pPr>
            <a:r>
              <a:rPr lang="en-US" sz="1431">
                <a:solidFill>
                  <a:srgbClr val="404155"/>
                </a:solidFill>
                <a:latin typeface="Arimo"/>
              </a:rPr>
              <a:t>ISO 14001 sertifikalı şirketler, çevresel etkisi düşük malzeme ve hizmetleri tercih etmektedir. Tedarikçilerin seçiminde çevresel kriterler dikkate alınmakta, geri dönüştürülebilir ve yenilenebilir ürünlerin kullanımı teşvik edilmektedir. Böylece, kurumsal alımlar çevresel sürdürülebilirliğe katkıda bulunmaktadır. Ayrıca, yeşil satın alma uygulamaları, işletmenin de kendisini çevre dostu bir marka olarak konumlandırmasına yardımcı olmaktadır.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DAGB1ES1yy8</dc:identifier>
  <dcterms:modified xsi:type="dcterms:W3CDTF">2011-08-01T06:04:30Z</dcterms:modified>
  <cp:revision>1</cp:revision>
  <dc:title>ISO-14001-Nedir.pptx</dc:title>
</cp:coreProperties>
</file>