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13.xml"/>
  <Override ContentType="application/vnd.openxmlformats-officedocument.presentationml.notesSlide+xml" PartName="/ppt/notesSlides/notesSlide14.xml"/>
  <Override ContentType="application/vnd.openxmlformats-officedocument.presentationml.notesSlide+xml" PartName="/ppt/notesSlides/notesSlide15.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37"/>
  </p:notesMasterIdLst>
  <p:sldIdLst>
    <p:sldId id="256" r:id="rId22"/>
    <p:sldId id="257" r:id="rId23"/>
    <p:sldId id="258" r:id="rId24"/>
    <p:sldId id="259" r:id="rId25"/>
    <p:sldId id="260" r:id="rId26"/>
    <p:sldId id="261" r:id="rId27"/>
    <p:sldId id="262" r:id="rId28"/>
    <p:sldId id="263" r:id="rId29"/>
    <p:sldId id="264" r:id="rId30"/>
    <p:sldId id="265" r:id="rId31"/>
    <p:sldId id="266" r:id="rId32"/>
    <p:sldId id="267" r:id="rId33"/>
    <p:sldId id="268" r:id="rId34"/>
    <p:sldId id="269" r:id="rId35"/>
    <p:sldId id="270" r:id="rId36"/>
  </p:sldIdLst>
  <p:sldSz cx="18288000" cy="10287000"/>
  <p:notesSz cx="6858000" cy="9144000"/>
  <p:embeddedFontLst>
    <p:embeddedFont>
      <p:font typeface="Arimo" charset="1" panose="020B0604020202020204"/>
      <p:regular r:id="rId6"/>
    </p:embeddedFont>
    <p:embeddedFont>
      <p:font typeface="Arimo Bold" charset="1" panose="020B0704020202020204"/>
      <p:regular r:id="rId7"/>
    </p:embeddedFont>
    <p:embeddedFont>
      <p:font typeface="Arimo Italics" charset="1" panose="020B0604020202090204"/>
      <p:regular r:id="rId8"/>
    </p:embeddedFont>
    <p:embeddedFont>
      <p:font typeface="Arimo Bold Italics" charset="1" panose="020B0704020202090204"/>
      <p:regular r:id="rId9"/>
    </p:embeddedFont>
    <p:embeddedFont>
      <p:font typeface="Fraunces" charset="1" panose="00000000000000000000"/>
      <p:regular r:id="rId10"/>
    </p:embeddedFont>
    <p:embeddedFont>
      <p:font typeface="Fraunces Bold" charset="1" panose="00000000000000000000"/>
      <p:regular r:id="rId11"/>
    </p:embeddedFont>
    <p:embeddedFont>
      <p:font typeface="Fraunces Italics" charset="1" panose="00000000000000000000"/>
      <p:regular r:id="rId12"/>
    </p:embeddedFont>
    <p:embeddedFont>
      <p:font typeface="Fraunces Bold Italics" charset="1" panose="00000000000000000000"/>
      <p:regular r:id="rId13"/>
    </p:embeddedFont>
    <p:embeddedFont>
      <p:font typeface="Fraunces Thin" charset="1" panose="00000000000000000000"/>
      <p:regular r:id="rId14"/>
    </p:embeddedFont>
    <p:embeddedFont>
      <p:font typeface="Fraunces Thin Italics" charset="1" panose="00000000000000000000"/>
      <p:regular r:id="rId15"/>
    </p:embeddedFont>
    <p:embeddedFont>
      <p:font typeface="Fraunces Light" charset="1" panose="00000000000000000000"/>
      <p:regular r:id="rId16"/>
    </p:embeddedFont>
    <p:embeddedFont>
      <p:font typeface="Fraunces Light Italics" charset="1" panose="00000000000000000000"/>
      <p:regular r:id="rId17"/>
    </p:embeddedFont>
    <p:embeddedFont>
      <p:font typeface="Fraunces Semi-Bold" charset="1" panose="00000000000000000000"/>
      <p:regular r:id="rId18"/>
    </p:embeddedFont>
    <p:embeddedFont>
      <p:font typeface="Fraunces Semi-Bold Italics" charset="1" panose="00000000000000000000"/>
      <p:regular r:id="rId19"/>
    </p:embeddedFont>
    <p:embeddedFont>
      <p:font typeface="Fraunces Heavy" charset="1" panose="00000000000000000000"/>
      <p:regular r:id="rId20"/>
    </p:embeddedFont>
    <p:embeddedFont>
      <p:font typeface="Fraunces Heavy Italics" charset="1" panose="00000000000000000000"/>
      <p:regular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slides/slide1.xml" Type="http://schemas.openxmlformats.org/officeDocument/2006/relationships/slide"/><Relationship Id="rId23" Target="slides/slide2.xml" Type="http://schemas.openxmlformats.org/officeDocument/2006/relationships/slide"/><Relationship Id="rId24" Target="slides/slide3.xml" Type="http://schemas.openxmlformats.org/officeDocument/2006/relationships/slide"/><Relationship Id="rId25" Target="slides/slide4.xml" Type="http://schemas.openxmlformats.org/officeDocument/2006/relationships/slide"/><Relationship Id="rId26" Target="slides/slide5.xml" Type="http://schemas.openxmlformats.org/officeDocument/2006/relationships/slide"/><Relationship Id="rId27" Target="slides/slide6.xml" Type="http://schemas.openxmlformats.org/officeDocument/2006/relationships/slide"/><Relationship Id="rId28" Target="slides/slide7.xml" Type="http://schemas.openxmlformats.org/officeDocument/2006/relationships/slide"/><Relationship Id="rId29" Target="slides/slide8.xml" Type="http://schemas.openxmlformats.org/officeDocument/2006/relationships/slide"/><Relationship Id="rId3" Target="viewProps.xml" Type="http://schemas.openxmlformats.org/officeDocument/2006/relationships/viewProps"/><Relationship Id="rId30" Target="slides/slide9.xml" Type="http://schemas.openxmlformats.org/officeDocument/2006/relationships/slide"/><Relationship Id="rId31" Target="slides/slide10.xml" Type="http://schemas.openxmlformats.org/officeDocument/2006/relationships/slide"/><Relationship Id="rId32" Target="slides/slide11.xml" Type="http://schemas.openxmlformats.org/officeDocument/2006/relationships/slide"/><Relationship Id="rId33" Target="slides/slide12.xml" Type="http://schemas.openxmlformats.org/officeDocument/2006/relationships/slide"/><Relationship Id="rId34" Target="slides/slide13.xml" Type="http://schemas.openxmlformats.org/officeDocument/2006/relationships/slide"/><Relationship Id="rId35" Target="slides/slide14.xml" Type="http://schemas.openxmlformats.org/officeDocument/2006/relationships/slide"/><Relationship Id="rId36" Target="slides/slide15.xml" Type="http://schemas.openxmlformats.org/officeDocument/2006/relationships/slide"/><Relationship Id="rId37" Target="notesMasters/notesMaster1.xml" Type="http://schemas.openxmlformats.org/officeDocument/2006/relationships/notesMaster"/><Relationship Id="rId38" Target="theme/theme2.xml" Type="http://schemas.openxmlformats.org/officeDocument/2006/relationships/theme"/><Relationship Id="rId39" Target="notesSlides/notesSlide1.xml" Type="http://schemas.openxmlformats.org/officeDocument/2006/relationships/notesSlide"/><Relationship Id="rId4" Target="theme/theme1.xml" Type="http://schemas.openxmlformats.org/officeDocument/2006/relationships/theme"/><Relationship Id="rId40" Target="notesSlides/notesSlide2.xml" Type="http://schemas.openxmlformats.org/officeDocument/2006/relationships/notesSlide"/><Relationship Id="rId41" Target="notesSlides/notesSlide3.xml" Type="http://schemas.openxmlformats.org/officeDocument/2006/relationships/notesSlide"/><Relationship Id="rId42" Target="notesSlides/notesSlide4.xml" Type="http://schemas.openxmlformats.org/officeDocument/2006/relationships/notesSlide"/><Relationship Id="rId43" Target="notesSlides/notesSlide5.xml" Type="http://schemas.openxmlformats.org/officeDocument/2006/relationships/notesSlide"/><Relationship Id="rId44" Target="notesSlides/notesSlide6.xml" Type="http://schemas.openxmlformats.org/officeDocument/2006/relationships/notesSlide"/><Relationship Id="rId45" Target="notesSlides/notesSlide7.xml" Type="http://schemas.openxmlformats.org/officeDocument/2006/relationships/notesSlide"/><Relationship Id="rId46" Target="notesSlides/notesSlide8.xml" Type="http://schemas.openxmlformats.org/officeDocument/2006/relationships/notesSlide"/><Relationship Id="rId47" Target="notesSlides/notesSlide9.xml" Type="http://schemas.openxmlformats.org/officeDocument/2006/relationships/notesSlide"/><Relationship Id="rId48" Target="notesSlides/notesSlide10.xml" Type="http://schemas.openxmlformats.org/officeDocument/2006/relationships/notesSlide"/><Relationship Id="rId49" Target="notesSlides/notesSlide11.xml" Type="http://schemas.openxmlformats.org/officeDocument/2006/relationships/notesSlide"/><Relationship Id="rId5" Target="tableStyles.xml" Type="http://schemas.openxmlformats.org/officeDocument/2006/relationships/tableStyles"/><Relationship Id="rId50" Target="notesSlides/notesSlide12.xml" Type="http://schemas.openxmlformats.org/officeDocument/2006/relationships/notesSlide"/><Relationship Id="rId51" Target="notesSlides/notesSlide13.xml" Type="http://schemas.openxmlformats.org/officeDocument/2006/relationships/notesSlide"/><Relationship Id="rId52" Target="notesSlides/notesSlide14.xml" Type="http://schemas.openxmlformats.org/officeDocument/2006/relationships/notesSlide"/><Relationship Id="rId53" Target="notesSlides/notesSlide15.xml" Type="http://schemas.openxmlformats.org/officeDocument/2006/relationships/notesSlide"/><Relationship Id="rId6" Target="fonts/font6.fntdata" Type="http://schemas.openxmlformats.org/officeDocument/2006/relationships/font"/><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1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1.xml" Type="http://schemas.openxmlformats.org/officeDocument/2006/relationships/slide"/></Relationships>
</file>

<file path=ppt/notesSlides/_rels/notesSlide1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2.xml" Type="http://schemas.openxmlformats.org/officeDocument/2006/relationships/slide"/></Relationships>
</file>

<file path=ppt/notesSlides/_rels/notesSlide1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3.xml" Type="http://schemas.openxmlformats.org/officeDocument/2006/relationships/slide"/></Relationships>
</file>

<file path=ppt/notesSlides/_rels/notesSlide1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4.xml" Type="http://schemas.openxmlformats.org/officeDocument/2006/relationships/slide"/></Relationships>
</file>

<file path=ppt/notesSlides/_rels/notesSlide1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5.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0.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10</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1.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11</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12</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13</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1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15</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2.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3.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4.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5.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6.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7.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8.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notesSlides/notesSlide9.xml><?xml version="1.0" encoding="utf-8"?>
<p:notes xmlns:p="http://schemas.openxmlformats.org/presentationml/2006/main">
  <p:cSld>
    <p:spTree xmlns:a="http://schemas.openxmlformats.org/drawingml/2006/main"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1.xml" Type="http://schemas.openxmlformats.org/officeDocument/2006/relationships/notesSlide"/><Relationship Id="rId3" Target="../media/image12.pn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2.xml" Type="http://schemas.openxmlformats.org/officeDocument/2006/relationships/notesSlide"/><Relationship Id="rId3" Target="../media/image13.pn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3.xml" Type="http://schemas.openxmlformats.org/officeDocument/2006/relationships/notesSlide"/><Relationship Id="rId3" Target="../media/image13.pn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4.xml" Type="http://schemas.openxmlformats.org/officeDocument/2006/relationships/notesSlide"/><Relationship Id="rId3" Target="../media/image14.pn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5.xml" Type="http://schemas.openxmlformats.org/officeDocument/2006/relationships/notesSlide"/><Relationship Id="rId3" Target="../media/image15.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3.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4.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5.pn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9.png" Type="http://schemas.openxmlformats.org/officeDocument/2006/relationships/image"/><Relationship Id="rId4" Target="../media/image10.png" Type="http://schemas.openxmlformats.org/officeDocument/2006/relationships/image"/><Relationship Id="rId5" Target="../media/image11.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132939" y="1300044"/>
            <a:ext cx="9164121" cy="1144429"/>
          </a:xfrm>
          <a:prstGeom prst="rect">
            <a:avLst/>
          </a:prstGeom>
        </p:spPr>
        <p:txBody>
          <a:bodyPr anchor="t" rtlCol="false" tIns="0" lIns="0" bIns="0" rIns="0">
            <a:spAutoFit/>
          </a:bodyPr>
          <a:lstStyle/>
          <a:p>
            <a:pPr algn="l">
              <a:lnSpc>
                <a:spcPts val="9431"/>
              </a:lnSpc>
            </a:pPr>
            <a:r>
              <a:rPr lang="en-US" sz="7544">
                <a:solidFill>
                  <a:srgbClr val="FFFFFF"/>
                </a:solidFill>
                <a:latin typeface="Fraunces"/>
              </a:rPr>
              <a:t>ISO 27001 Nedir?</a:t>
            </a:r>
          </a:p>
        </p:txBody>
      </p:sp>
      <p:sp>
        <p:nvSpPr>
          <p:cNvPr name="TextBox 8" id="8"/>
          <p:cNvSpPr txBox="true"/>
          <p:nvPr/>
        </p:nvSpPr>
        <p:spPr>
          <a:xfrm rot="0">
            <a:off x="1132939" y="2857232"/>
            <a:ext cx="9164121" cy="2669321"/>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bilgi güvenliği yönetim sistemi için uluslararası bir standarttır. Bu standart, kuruluşlara bilgi varlıklarının güvenliğini sağlamak ve güçlendirmek için kapsamlı bir yönetim sistemi sunmaktadır. ISO 27001, bilgi güvenliğiyle ilgili riskleri belirler, kontrol altına alır ve kuruluşların değişen güvenlik gereksinimlerine uyum sağlamasına yardımcı olur.</a:t>
            </a:r>
          </a:p>
        </p:txBody>
      </p:sp>
      <p:sp>
        <p:nvSpPr>
          <p:cNvPr name="TextBox 9" id="9"/>
          <p:cNvSpPr txBox="true"/>
          <p:nvPr/>
        </p:nvSpPr>
        <p:spPr>
          <a:xfrm rot="0">
            <a:off x="1132939" y="5835134"/>
            <a:ext cx="9164121" cy="3113574"/>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standardı, bilişim güvenliği yönetiminin temel prensiplerini tanımlar ve kuruluşlara bilgi varlıklarının korunması için sistematik bir yaklaşım sunar. Bu standart, kuruluşların kritik bilgilerinin gizliliğini, bütünlüğünü ve erişilebilirliğini korumalarını sağlar. Ayrıca kuruluşların kendi güvenlik hedeflerini belirlemelerine, riskleri değerlendirmelerine ve uygun güvenlik kontrolleri uygulamalarına yardımcı olur.</a:t>
            </a:r>
          </a:p>
        </p:txBody>
      </p:sp>
    </p:spTree>
  </p:cSld>
  <p:clrMapOvr>
    <a:masterClrMapping/>
  </p:clrMapOvr>
</p:sld>
</file>

<file path=ppt/slides/slide10.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TextBox 6" id="6"/>
          <p:cNvSpPr txBox="true"/>
          <p:nvPr/>
        </p:nvSpPr>
        <p:spPr>
          <a:xfrm rot="0">
            <a:off x="3777715" y="136712"/>
            <a:ext cx="8824199" cy="619364"/>
          </a:xfrm>
          <a:prstGeom prst="rect">
            <a:avLst/>
          </a:prstGeom>
        </p:spPr>
        <p:txBody>
          <a:bodyPr anchor="t" rtlCol="false" tIns="0" lIns="0" bIns="0" rIns="0">
            <a:spAutoFit/>
          </a:bodyPr>
          <a:lstStyle/>
          <a:p>
            <a:pPr algn="l">
              <a:lnSpc>
                <a:spcPts val="5447"/>
              </a:lnSpc>
            </a:pPr>
            <a:r>
              <a:rPr lang="en-US" sz="4357">
                <a:solidFill>
                  <a:srgbClr val="FFFFFF"/>
                </a:solidFill>
                <a:latin typeface="Fraunces"/>
              </a:rPr>
              <a:t>ISO 27001 Sertifikasının Faydaları</a:t>
            </a:r>
          </a:p>
        </p:txBody>
      </p:sp>
      <p:sp>
        <p:nvSpPr>
          <p:cNvPr name="TextBox 7" id="7"/>
          <p:cNvSpPr txBox="true"/>
          <p:nvPr/>
        </p:nvSpPr>
        <p:spPr>
          <a:xfrm rot="0">
            <a:off x="3977640" y="1704261"/>
            <a:ext cx="10332571" cy="702409"/>
          </a:xfrm>
          <a:prstGeom prst="rect">
            <a:avLst/>
          </a:prstGeom>
        </p:spPr>
        <p:txBody>
          <a:bodyPr anchor="t" rtlCol="false" tIns="0" lIns="0" bIns="0" rIns="0">
            <a:spAutoFit/>
          </a:bodyPr>
          <a:lstStyle/>
          <a:p>
            <a:pPr algn="l">
              <a:lnSpc>
                <a:spcPts val="2788"/>
              </a:lnSpc>
            </a:pPr>
            <a:r>
              <a:rPr lang="en-US" sz="1743">
                <a:solidFill>
                  <a:srgbClr val="EBECEF"/>
                </a:solidFill>
                <a:latin typeface="Arimo"/>
              </a:rPr>
              <a:t>ISO 27001 sertifikası, bir kuruluşun bilgi güvenliği yönetim sisteminin güçlü ve kapsamlı bir şekilde uygulandığını kanıtlar. Bu sertifika, bir organizasyona birçok önemli fayda sağlar:</a:t>
            </a:r>
          </a:p>
        </p:txBody>
      </p:sp>
      <p:sp>
        <p:nvSpPr>
          <p:cNvPr name="TextBox 8" id="8"/>
          <p:cNvSpPr txBox="true"/>
          <p:nvPr/>
        </p:nvSpPr>
        <p:spPr>
          <a:xfrm rot="0">
            <a:off x="4331702" y="2661374"/>
            <a:ext cx="9978509" cy="1056471"/>
          </a:xfrm>
          <a:prstGeom prst="rect">
            <a:avLst/>
          </a:prstGeom>
        </p:spPr>
        <p:txBody>
          <a:bodyPr anchor="t" rtlCol="false" tIns="0" lIns="0" bIns="0" rIns="0">
            <a:spAutoFit/>
          </a:bodyPr>
          <a:lstStyle/>
          <a:p>
            <a:pPr algn="l" marL="262979" indent="-131490" lvl="1">
              <a:lnSpc>
                <a:spcPts val="2788"/>
              </a:lnSpc>
              <a:buAutoNum type="arabicPeriod" startAt="1"/>
            </a:pPr>
            <a:r>
              <a:rPr lang="en-US" sz="1743">
                <a:solidFill>
                  <a:srgbClr val="EBECEF"/>
                </a:solidFill>
                <a:latin typeface="Arimo Bold"/>
              </a:rPr>
              <a:t>Güven ve İtibarda Artış:</a:t>
            </a:r>
            <a:r>
              <a:rPr lang="en-US" sz="1743">
                <a:solidFill>
                  <a:srgbClr val="EBECEF"/>
                </a:solidFill>
                <a:latin typeface="Arimo"/>
              </a:rPr>
              <a:t> ISO 27001 sertifikası, kuruluşun bilgi güvenliği konusunda güvenilir ve sorumluluk sahibi olduğunu gösterir. Bu da müşteriler, iş ortakları ve paydaşlar nezdinde kuruluşun itibarını artırır.</a:t>
            </a:r>
          </a:p>
        </p:txBody>
      </p:sp>
      <p:sp>
        <p:nvSpPr>
          <p:cNvPr name="TextBox 9" id="9"/>
          <p:cNvSpPr txBox="true"/>
          <p:nvPr/>
        </p:nvSpPr>
        <p:spPr>
          <a:xfrm rot="0">
            <a:off x="4331702" y="3811965"/>
            <a:ext cx="9978509" cy="1056471"/>
          </a:xfrm>
          <a:prstGeom prst="rect">
            <a:avLst/>
          </a:prstGeom>
        </p:spPr>
        <p:txBody>
          <a:bodyPr anchor="t" rtlCol="false" tIns="0" lIns="0" bIns="0" rIns="0">
            <a:spAutoFit/>
          </a:bodyPr>
          <a:lstStyle/>
          <a:p>
            <a:pPr algn="l" marL="262979" indent="-131490" lvl="1">
              <a:lnSpc>
                <a:spcPts val="2788"/>
              </a:lnSpc>
              <a:buAutoNum type="arabicPeriod" startAt="1"/>
            </a:pPr>
            <a:r>
              <a:rPr lang="en-US" sz="1743">
                <a:solidFill>
                  <a:srgbClr val="EBECEF"/>
                </a:solidFill>
                <a:latin typeface="Arimo Bold"/>
              </a:rPr>
              <a:t>Rekabet Avantajı:</a:t>
            </a:r>
            <a:r>
              <a:rPr lang="en-US" sz="1743">
                <a:solidFill>
                  <a:srgbClr val="EBECEF"/>
                </a:solidFill>
                <a:latin typeface="Arimo"/>
              </a:rPr>
              <a:t> Günümüz rekabetçi ortamında ISO 27001 sertifikası, kuruluşa diğer rakiplerine karşı önemli bir rekabet avantajı sağlar. Müşteriler, bilgi güvenliği konusunda güvence arayan bir kuruluşa daha fazla güven duyacaktır.</a:t>
            </a:r>
          </a:p>
        </p:txBody>
      </p:sp>
      <p:sp>
        <p:nvSpPr>
          <p:cNvPr name="TextBox 10" id="10"/>
          <p:cNvSpPr txBox="true"/>
          <p:nvPr/>
        </p:nvSpPr>
        <p:spPr>
          <a:xfrm rot="0">
            <a:off x="4331702" y="4962555"/>
            <a:ext cx="9978509" cy="1056471"/>
          </a:xfrm>
          <a:prstGeom prst="rect">
            <a:avLst/>
          </a:prstGeom>
        </p:spPr>
        <p:txBody>
          <a:bodyPr anchor="t" rtlCol="false" tIns="0" lIns="0" bIns="0" rIns="0">
            <a:spAutoFit/>
          </a:bodyPr>
          <a:lstStyle/>
          <a:p>
            <a:pPr algn="l" marL="262979" indent="-131490" lvl="1">
              <a:lnSpc>
                <a:spcPts val="2788"/>
              </a:lnSpc>
              <a:buAutoNum type="arabicPeriod" startAt="1"/>
            </a:pPr>
            <a:r>
              <a:rPr lang="en-US" sz="1743">
                <a:solidFill>
                  <a:srgbClr val="EBECEF"/>
                </a:solidFill>
                <a:latin typeface="Arimo Bold"/>
              </a:rPr>
              <a:t>Yasal Uyum ve Risklerden Korunma:</a:t>
            </a:r>
            <a:r>
              <a:rPr lang="en-US" sz="1743">
                <a:solidFill>
                  <a:srgbClr val="EBECEF"/>
                </a:solidFill>
                <a:latin typeface="Arimo"/>
              </a:rPr>
              <a:t> ISO 27001 sertifikası, kuruluşun ilgili yasal mevzuata uygun hareket ettiğini kanıtlar. Ayrıca, etkin bir bilgi güvenliği yönetim sistemi sayesinde kuruluş, olası siber saldırılar, veri ihlalleri ve diğer güvenlik risklerinden de korunur.</a:t>
            </a:r>
          </a:p>
        </p:txBody>
      </p:sp>
      <p:sp>
        <p:nvSpPr>
          <p:cNvPr name="TextBox 11" id="11"/>
          <p:cNvSpPr txBox="true"/>
          <p:nvPr/>
        </p:nvSpPr>
        <p:spPr>
          <a:xfrm rot="0">
            <a:off x="4331702" y="6113145"/>
            <a:ext cx="9978509" cy="1056471"/>
          </a:xfrm>
          <a:prstGeom prst="rect">
            <a:avLst/>
          </a:prstGeom>
        </p:spPr>
        <p:txBody>
          <a:bodyPr anchor="t" rtlCol="false" tIns="0" lIns="0" bIns="0" rIns="0">
            <a:spAutoFit/>
          </a:bodyPr>
          <a:lstStyle/>
          <a:p>
            <a:pPr algn="l" marL="262979" indent="-131490" lvl="1">
              <a:lnSpc>
                <a:spcPts val="2788"/>
              </a:lnSpc>
              <a:buAutoNum type="arabicPeriod" startAt="1"/>
            </a:pPr>
            <a:r>
              <a:rPr lang="en-US" sz="1743">
                <a:solidFill>
                  <a:srgbClr val="EBECEF"/>
                </a:solidFill>
                <a:latin typeface="Arimo Bold"/>
              </a:rPr>
              <a:t>Verimlilikte Artış:</a:t>
            </a:r>
            <a:r>
              <a:rPr lang="en-US" sz="1743">
                <a:solidFill>
                  <a:srgbClr val="EBECEF"/>
                </a:solidFill>
                <a:latin typeface="Arimo"/>
              </a:rPr>
              <a:t> ISO 27001 standardının uygulanması, kuruluş içindeki iş süreçlerinin daha sistematik ve verimli hale gelmesini sağlar. Bu da maliyetlerin azaltılmasına ve operasyonel verimliliğin artmasına katkıda bulunur.</a:t>
            </a:r>
          </a:p>
        </p:txBody>
      </p:sp>
      <p:sp>
        <p:nvSpPr>
          <p:cNvPr name="TextBox 12" id="12"/>
          <p:cNvSpPr txBox="true"/>
          <p:nvPr/>
        </p:nvSpPr>
        <p:spPr>
          <a:xfrm rot="0">
            <a:off x="4331702" y="7263735"/>
            <a:ext cx="9978509" cy="1056471"/>
          </a:xfrm>
          <a:prstGeom prst="rect">
            <a:avLst/>
          </a:prstGeom>
        </p:spPr>
        <p:txBody>
          <a:bodyPr anchor="t" rtlCol="false" tIns="0" lIns="0" bIns="0" rIns="0">
            <a:spAutoFit/>
          </a:bodyPr>
          <a:lstStyle/>
          <a:p>
            <a:pPr algn="l" marL="262979" indent="-131490" lvl="1">
              <a:lnSpc>
                <a:spcPts val="2788"/>
              </a:lnSpc>
              <a:buAutoNum type="arabicPeriod" startAt="1"/>
            </a:pPr>
            <a:r>
              <a:rPr lang="en-US" sz="1743">
                <a:solidFill>
                  <a:srgbClr val="EBECEF"/>
                </a:solidFill>
                <a:latin typeface="Arimo Bold"/>
              </a:rPr>
              <a:t>Sürekli İyileştirme:</a:t>
            </a:r>
            <a:r>
              <a:rPr lang="en-US" sz="1743">
                <a:solidFill>
                  <a:srgbClr val="EBECEF"/>
                </a:solidFill>
                <a:latin typeface="Arimo"/>
              </a:rPr>
              <a:t> ISO 27001 standardı, kuruluşların bilgi güvenliği yönetimini sürekli olarak gözden geçirmesini ve iyileştirmesini teşvik eder. Bu da kuruluşun değişen ihtiyaçlara ve tehditlere daha hızlı uyum sağlamasına yardımcı olur.</a:t>
            </a:r>
          </a:p>
        </p:txBody>
      </p:sp>
      <p:sp>
        <p:nvSpPr>
          <p:cNvPr name="TextBox 13" id="13"/>
          <p:cNvSpPr txBox="true"/>
          <p:nvPr/>
        </p:nvSpPr>
        <p:spPr>
          <a:xfrm rot="0">
            <a:off x="3977640" y="8574911"/>
            <a:ext cx="10332571" cy="1056471"/>
          </a:xfrm>
          <a:prstGeom prst="rect">
            <a:avLst/>
          </a:prstGeom>
        </p:spPr>
        <p:txBody>
          <a:bodyPr anchor="t" rtlCol="false" tIns="0" lIns="0" bIns="0" rIns="0">
            <a:spAutoFit/>
          </a:bodyPr>
          <a:lstStyle/>
          <a:p>
            <a:pPr algn="l">
              <a:lnSpc>
                <a:spcPts val="2788"/>
              </a:lnSpc>
            </a:pPr>
            <a:r>
              <a:rPr lang="en-US" sz="1743">
                <a:solidFill>
                  <a:srgbClr val="EBECEF"/>
                </a:solidFill>
                <a:latin typeface="Arimo"/>
              </a:rPr>
              <a:t>Sonuç olarak, ISO 27001 sertifikası, bir kuruluşun bilgi güvenliği yönetimini güçlendirerek, müşteri güvenini artırmak, rekabet avantajı elde etmek ve operasyonel verimliliği yükseltmek gibi önemli faydalar sağlar.</a:t>
            </a:r>
          </a:p>
        </p:txBody>
      </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132939" y="3407747"/>
            <a:ext cx="6760845" cy="805101"/>
          </a:xfrm>
          <a:prstGeom prst="rect">
            <a:avLst/>
          </a:prstGeom>
        </p:spPr>
        <p:txBody>
          <a:bodyPr anchor="t" rtlCol="false" tIns="0" lIns="0" bIns="0" rIns="0">
            <a:spAutoFit/>
          </a:bodyPr>
          <a:lstStyle/>
          <a:p>
            <a:pPr algn="l">
              <a:lnSpc>
                <a:spcPts val="6834"/>
              </a:lnSpc>
            </a:pPr>
            <a:r>
              <a:rPr lang="en-US" sz="5467">
                <a:solidFill>
                  <a:srgbClr val="FFFFFF"/>
                </a:solidFill>
                <a:latin typeface="Fraunces"/>
              </a:rPr>
              <a:t>ISO 27001 Belgeleri</a:t>
            </a:r>
          </a:p>
        </p:txBody>
      </p:sp>
      <p:sp>
        <p:nvSpPr>
          <p:cNvPr name="TextBox 8" id="8"/>
          <p:cNvSpPr txBox="true"/>
          <p:nvPr/>
        </p:nvSpPr>
        <p:spPr>
          <a:xfrm rot="0">
            <a:off x="1132939" y="4625608"/>
            <a:ext cx="9164121" cy="2225070"/>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belgeleri, bir kuruluşun bilgi güvenliği yönetim sisteminin uyumlu bir şekilde uygulandığını kanıtlar. Bu belgeler, politikalar, prosedürler, risk analizleri ve diğer dokümantasyonu içerir. ISO 27001 belgeleri, kuruluşun bilgi güvenliği süreçlerini belgelemesine ve standartlara uygunluğunu göstermesine yardımcı olur.</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7990939" y="3629799"/>
            <a:ext cx="6760845" cy="805101"/>
          </a:xfrm>
          <a:prstGeom prst="rect">
            <a:avLst/>
          </a:prstGeom>
        </p:spPr>
        <p:txBody>
          <a:bodyPr anchor="t" rtlCol="false" tIns="0" lIns="0" bIns="0" rIns="0">
            <a:spAutoFit/>
          </a:bodyPr>
          <a:lstStyle/>
          <a:p>
            <a:pPr algn="l">
              <a:lnSpc>
                <a:spcPts val="6834"/>
              </a:lnSpc>
            </a:pPr>
            <a:r>
              <a:rPr lang="en-US" sz="5467">
                <a:solidFill>
                  <a:srgbClr val="FFFFFF"/>
                </a:solidFill>
                <a:latin typeface="Fraunces"/>
              </a:rPr>
              <a:t>ISO 27001 Denetimi</a:t>
            </a:r>
          </a:p>
        </p:txBody>
      </p:sp>
      <p:sp>
        <p:nvSpPr>
          <p:cNvPr name="TextBox 8" id="8"/>
          <p:cNvSpPr txBox="true"/>
          <p:nvPr/>
        </p:nvSpPr>
        <p:spPr>
          <a:xfrm rot="0">
            <a:off x="7990939" y="4847660"/>
            <a:ext cx="9164121" cy="1780817"/>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denetimi, bir kuruluşun bilgi güvenliği yönetim sisteminin etkinliğini ve uyumluluğunu değerlendirmek için yapılır. Bu denetimler, denetçiler tarafından gerçekleştirilir ve kuruluşun bilgi güvenliği süreçlerinin standartlara uygun olduğunu doğrulamayı amaçlar.</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7990939" y="2856657"/>
            <a:ext cx="7302580" cy="805101"/>
          </a:xfrm>
          <a:prstGeom prst="rect">
            <a:avLst/>
          </a:prstGeom>
        </p:spPr>
        <p:txBody>
          <a:bodyPr anchor="t" rtlCol="false" tIns="0" lIns="0" bIns="0" rIns="0">
            <a:spAutoFit/>
          </a:bodyPr>
          <a:lstStyle/>
          <a:p>
            <a:pPr algn="l">
              <a:lnSpc>
                <a:spcPts val="6834"/>
              </a:lnSpc>
            </a:pPr>
            <a:r>
              <a:rPr lang="en-US" sz="5467">
                <a:solidFill>
                  <a:srgbClr val="FFFFFF"/>
                </a:solidFill>
                <a:latin typeface="Fraunces"/>
              </a:rPr>
              <a:t>ISO 27001 Risk Analizi</a:t>
            </a:r>
          </a:p>
        </p:txBody>
      </p:sp>
      <p:sp>
        <p:nvSpPr>
          <p:cNvPr name="TextBox 8" id="8"/>
          <p:cNvSpPr txBox="true"/>
          <p:nvPr/>
        </p:nvSpPr>
        <p:spPr>
          <a:xfrm rot="0">
            <a:off x="7990939" y="4625608"/>
            <a:ext cx="9164121" cy="2225070"/>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risk analizi, bir kuruluşun bilgi varlıklarını tehditlere ve risklere karşı değerlendirmesini sağlar. Bu analiz, potansiyel riskleri belirlemek ve uygun önlemleri almak için yapılır. ISO 27001 standartlarına göre risk analizi, bilgi güvenliğinin sağlanmasında kritik bir adımdır.</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7990939" y="2856657"/>
            <a:ext cx="8048952" cy="805101"/>
          </a:xfrm>
          <a:prstGeom prst="rect">
            <a:avLst/>
          </a:prstGeom>
        </p:spPr>
        <p:txBody>
          <a:bodyPr anchor="t" rtlCol="false" tIns="0" lIns="0" bIns="0" rIns="0">
            <a:spAutoFit/>
          </a:bodyPr>
          <a:lstStyle/>
          <a:p>
            <a:pPr algn="l">
              <a:lnSpc>
                <a:spcPts val="6834"/>
              </a:lnSpc>
            </a:pPr>
            <a:r>
              <a:rPr lang="en-US" sz="5467">
                <a:solidFill>
                  <a:srgbClr val="FFFFFF"/>
                </a:solidFill>
                <a:latin typeface="Fraunces"/>
              </a:rPr>
              <a:t>ISO 27001 Olay Yönetimi</a:t>
            </a:r>
          </a:p>
        </p:txBody>
      </p:sp>
      <p:sp>
        <p:nvSpPr>
          <p:cNvPr name="TextBox 8" id="8"/>
          <p:cNvSpPr txBox="true"/>
          <p:nvPr/>
        </p:nvSpPr>
        <p:spPr>
          <a:xfrm rot="0">
            <a:off x="7990939" y="4625608"/>
            <a:ext cx="9164121" cy="2225070"/>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olay yönetimi, bir kuruluşun bilgi güvenliği olaylarına etkin bir şekilde yanıt vermesini sağlar. Bu süreç, olayları tespit etmek, analiz etmek ve buna uygun önlemler almak için uygulanır. ISO 27001 standartlarına göre olay yönetimi, bilgi güvenliğinin sürekliliğini sağlamada önemli bir rol oynar.</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0" r="0" b="0"/>
            </a:stretch>
          </a:blipFill>
        </p:spPr>
      </p:sp>
      <p:grpSp>
        <p:nvGrpSpPr>
          <p:cNvPr name="Group 7" id="7"/>
          <p:cNvGrpSpPr/>
          <p:nvPr/>
        </p:nvGrpSpPr>
        <p:grpSpPr>
          <a:xfrm rot="0">
            <a:off x="0" y="0"/>
            <a:ext cx="18288000" cy="10287000"/>
            <a:chOff x="0" y="0"/>
            <a:chExt cx="24384000" cy="13716000"/>
          </a:xfrm>
        </p:grpSpPr>
        <p:sp>
          <p:nvSpPr>
            <p:cNvPr name="Freeform 8" id="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alpha val="80000"/>
              </a:srgbClr>
            </a:solidFill>
          </p:spPr>
        </p:sp>
      </p:grpSp>
      <p:sp>
        <p:nvSpPr>
          <p:cNvPr name="TextBox 9" id="9"/>
          <p:cNvSpPr txBox="true"/>
          <p:nvPr/>
        </p:nvSpPr>
        <p:spPr>
          <a:xfrm rot="0">
            <a:off x="2638931" y="2947496"/>
            <a:ext cx="8126342" cy="805101"/>
          </a:xfrm>
          <a:prstGeom prst="rect">
            <a:avLst/>
          </a:prstGeom>
        </p:spPr>
        <p:txBody>
          <a:bodyPr anchor="t" rtlCol="false" tIns="0" lIns="0" bIns="0" rIns="0">
            <a:spAutoFit/>
          </a:bodyPr>
          <a:lstStyle/>
          <a:p>
            <a:pPr algn="l">
              <a:lnSpc>
                <a:spcPts val="6834"/>
              </a:lnSpc>
            </a:pPr>
            <a:r>
              <a:rPr lang="en-US" sz="5467">
                <a:solidFill>
                  <a:srgbClr val="FFFFFF"/>
                </a:solidFill>
                <a:latin typeface="Fraunces"/>
              </a:rPr>
              <a:t>ISO 27001 İç Denetimleri</a:t>
            </a:r>
          </a:p>
        </p:txBody>
      </p:sp>
      <p:sp>
        <p:nvSpPr>
          <p:cNvPr name="TextBox 10" id="10"/>
          <p:cNvSpPr txBox="true"/>
          <p:nvPr/>
        </p:nvSpPr>
        <p:spPr>
          <a:xfrm rot="0">
            <a:off x="2638931" y="4847660"/>
            <a:ext cx="13010138" cy="1780817"/>
          </a:xfrm>
          <a:prstGeom prst="rect">
            <a:avLst/>
          </a:prstGeom>
        </p:spPr>
        <p:txBody>
          <a:bodyPr anchor="t" rtlCol="false" tIns="0" lIns="0" bIns="0" rIns="0">
            <a:spAutoFit/>
          </a:bodyPr>
          <a:lstStyle/>
          <a:p>
            <a:pPr algn="l">
              <a:lnSpc>
                <a:spcPts val="3498"/>
              </a:lnSpc>
            </a:pPr>
            <a:r>
              <a:rPr lang="en-US" sz="2187">
                <a:solidFill>
                  <a:srgbClr val="EBECEF"/>
                </a:solidFill>
                <a:latin typeface="Arimo"/>
              </a:rPr>
              <a:t>ISO 27001 iç denetimleri, bir kuruluşun bilgi güvenliği yönetim sisteminin etkinliğini değerlendirmesini sağlar. Bu süreç, sistemin işleyişini denetlemek, zayıf noktaları belirlemek ve uygun önerilerde bulunmak için yapılır. ISO 27001 standartlarına göre iç denetimler, bilgi güvenliğinin sürekli iyileştirilmesinde kritik bir adımdır.</a:t>
            </a:r>
          </a:p>
        </p:txBody>
      </p:sp>
    </p:spTree>
  </p:cSld>
  <p:clrMapOvr>
    <a:masterClrMapping/>
  </p:clrMapOvr>
</p:sld>
</file>

<file path=ppt/slides/slide2.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TextBox 6" id="6"/>
          <p:cNvSpPr txBox="true"/>
          <p:nvPr/>
        </p:nvSpPr>
        <p:spPr>
          <a:xfrm rot="0">
            <a:off x="3218319" y="715149"/>
            <a:ext cx="6150799" cy="728901"/>
          </a:xfrm>
          <a:prstGeom prst="rect">
            <a:avLst/>
          </a:prstGeom>
        </p:spPr>
        <p:txBody>
          <a:bodyPr anchor="t" rtlCol="false" tIns="0" lIns="0" bIns="0" rIns="0">
            <a:spAutoFit/>
          </a:bodyPr>
          <a:lstStyle/>
          <a:p>
            <a:pPr algn="l">
              <a:lnSpc>
                <a:spcPts val="6233"/>
              </a:lnSpc>
            </a:pPr>
            <a:r>
              <a:rPr lang="en-US" sz="4987">
                <a:solidFill>
                  <a:srgbClr val="FFFFFF"/>
                </a:solidFill>
                <a:latin typeface="Fraunces"/>
              </a:rPr>
              <a:t>ISO 27001'in Önemi</a:t>
            </a:r>
          </a:p>
        </p:txBody>
      </p:sp>
      <p:grpSp>
        <p:nvGrpSpPr>
          <p:cNvPr name="Group 7" id="7"/>
          <p:cNvGrpSpPr/>
          <p:nvPr/>
        </p:nvGrpSpPr>
        <p:grpSpPr>
          <a:xfrm rot="0">
            <a:off x="3122116" y="2252811"/>
            <a:ext cx="452884" cy="452884"/>
            <a:chOff x="0" y="0"/>
            <a:chExt cx="603845" cy="603845"/>
          </a:xfrm>
        </p:grpSpPr>
        <p:sp>
          <p:nvSpPr>
            <p:cNvPr name="Freeform 8" id="8"/>
            <p:cNvSpPr/>
            <p:nvPr/>
          </p:nvSpPr>
          <p:spPr>
            <a:xfrm flipH="false" flipV="false" rot="0">
              <a:off x="6350" y="6350"/>
              <a:ext cx="591185" cy="591185"/>
            </a:xfrm>
            <a:custGeom>
              <a:avLst/>
              <a:gdLst/>
              <a:ahLst/>
              <a:cxnLst/>
              <a:rect r="r" b="b" t="t" l="l"/>
              <a:pathLst>
                <a:path h="591185" w="591185">
                  <a:moveTo>
                    <a:pt x="0" y="152019"/>
                  </a:moveTo>
                  <a:cubicBezTo>
                    <a:pt x="0" y="68072"/>
                    <a:pt x="68072" y="0"/>
                    <a:pt x="152019" y="0"/>
                  </a:cubicBezTo>
                  <a:lnTo>
                    <a:pt x="439166" y="0"/>
                  </a:lnTo>
                  <a:cubicBezTo>
                    <a:pt x="523113" y="0"/>
                    <a:pt x="591185" y="68072"/>
                    <a:pt x="591185" y="152019"/>
                  </a:cubicBezTo>
                  <a:lnTo>
                    <a:pt x="591185" y="439166"/>
                  </a:lnTo>
                  <a:cubicBezTo>
                    <a:pt x="591185" y="523113"/>
                    <a:pt x="523113" y="591185"/>
                    <a:pt x="439166" y="591185"/>
                  </a:cubicBezTo>
                  <a:lnTo>
                    <a:pt x="152019" y="591185"/>
                  </a:lnTo>
                  <a:cubicBezTo>
                    <a:pt x="68072" y="591185"/>
                    <a:pt x="0" y="523113"/>
                    <a:pt x="0" y="439166"/>
                  </a:cubicBezTo>
                  <a:close/>
                </a:path>
              </a:pathLst>
            </a:custGeom>
            <a:solidFill>
              <a:srgbClr val="283157"/>
            </a:solidFill>
          </p:spPr>
        </p:sp>
        <p:sp>
          <p:nvSpPr>
            <p:cNvPr name="Freeform 9" id="9"/>
            <p:cNvSpPr/>
            <p:nvPr/>
          </p:nvSpPr>
          <p:spPr>
            <a:xfrm flipH="false" flipV="false" rot="0">
              <a:off x="0" y="0"/>
              <a:ext cx="603885" cy="603885"/>
            </a:xfrm>
            <a:custGeom>
              <a:avLst/>
              <a:gdLst/>
              <a:ahLst/>
              <a:cxnLst/>
              <a:rect r="r" b="b" t="t" l="l"/>
              <a:pathLst>
                <a:path h="603885" w="603885">
                  <a:moveTo>
                    <a:pt x="0" y="158369"/>
                  </a:moveTo>
                  <a:cubicBezTo>
                    <a:pt x="0" y="70866"/>
                    <a:pt x="70866" y="0"/>
                    <a:pt x="158369" y="0"/>
                  </a:cubicBezTo>
                  <a:lnTo>
                    <a:pt x="445516" y="0"/>
                  </a:lnTo>
                  <a:lnTo>
                    <a:pt x="445516" y="6350"/>
                  </a:lnTo>
                  <a:lnTo>
                    <a:pt x="445516" y="0"/>
                  </a:lnTo>
                  <a:lnTo>
                    <a:pt x="445516" y="6350"/>
                  </a:lnTo>
                  <a:lnTo>
                    <a:pt x="445516" y="0"/>
                  </a:lnTo>
                  <a:cubicBezTo>
                    <a:pt x="533019" y="0"/>
                    <a:pt x="603885" y="70866"/>
                    <a:pt x="603885" y="158369"/>
                  </a:cubicBezTo>
                  <a:lnTo>
                    <a:pt x="597535" y="158369"/>
                  </a:lnTo>
                  <a:lnTo>
                    <a:pt x="603885" y="158369"/>
                  </a:lnTo>
                  <a:lnTo>
                    <a:pt x="603885" y="445516"/>
                  </a:lnTo>
                  <a:lnTo>
                    <a:pt x="597535" y="445516"/>
                  </a:lnTo>
                  <a:lnTo>
                    <a:pt x="603885" y="445516"/>
                  </a:lnTo>
                  <a:cubicBezTo>
                    <a:pt x="603885" y="533019"/>
                    <a:pt x="533019" y="603885"/>
                    <a:pt x="445516" y="603885"/>
                  </a:cubicBezTo>
                  <a:lnTo>
                    <a:pt x="445516" y="597535"/>
                  </a:lnTo>
                  <a:lnTo>
                    <a:pt x="445516" y="603885"/>
                  </a:lnTo>
                  <a:lnTo>
                    <a:pt x="158369" y="603885"/>
                  </a:lnTo>
                  <a:lnTo>
                    <a:pt x="158369" y="597535"/>
                  </a:lnTo>
                  <a:lnTo>
                    <a:pt x="158369" y="603885"/>
                  </a:lnTo>
                  <a:cubicBezTo>
                    <a:pt x="70866" y="603885"/>
                    <a:pt x="0" y="532892"/>
                    <a:pt x="0" y="445516"/>
                  </a:cubicBezTo>
                  <a:lnTo>
                    <a:pt x="0" y="158369"/>
                  </a:lnTo>
                  <a:lnTo>
                    <a:pt x="6350" y="158369"/>
                  </a:lnTo>
                  <a:lnTo>
                    <a:pt x="0" y="158369"/>
                  </a:lnTo>
                  <a:moveTo>
                    <a:pt x="12700" y="158369"/>
                  </a:moveTo>
                  <a:lnTo>
                    <a:pt x="12700" y="445516"/>
                  </a:lnTo>
                  <a:lnTo>
                    <a:pt x="6350" y="445516"/>
                  </a:lnTo>
                  <a:lnTo>
                    <a:pt x="12700" y="445516"/>
                  </a:lnTo>
                  <a:cubicBezTo>
                    <a:pt x="12700" y="525907"/>
                    <a:pt x="77978" y="591185"/>
                    <a:pt x="158369" y="591185"/>
                  </a:cubicBezTo>
                  <a:lnTo>
                    <a:pt x="445516" y="591185"/>
                  </a:lnTo>
                  <a:cubicBezTo>
                    <a:pt x="525907" y="591185"/>
                    <a:pt x="591185" y="525907"/>
                    <a:pt x="591185" y="445516"/>
                  </a:cubicBezTo>
                  <a:lnTo>
                    <a:pt x="591185" y="158369"/>
                  </a:lnTo>
                  <a:cubicBezTo>
                    <a:pt x="591185" y="77978"/>
                    <a:pt x="525907" y="12700"/>
                    <a:pt x="445516" y="12700"/>
                  </a:cubicBezTo>
                  <a:lnTo>
                    <a:pt x="158369" y="12700"/>
                  </a:lnTo>
                  <a:lnTo>
                    <a:pt x="158369" y="6350"/>
                  </a:lnTo>
                  <a:lnTo>
                    <a:pt x="158369" y="12700"/>
                  </a:lnTo>
                  <a:cubicBezTo>
                    <a:pt x="77978" y="12700"/>
                    <a:pt x="12700" y="77978"/>
                    <a:pt x="12700" y="158369"/>
                  </a:cubicBezTo>
                  <a:close/>
                </a:path>
              </a:pathLst>
            </a:custGeom>
            <a:solidFill>
              <a:srgbClr val="414A70"/>
            </a:solidFill>
          </p:spPr>
        </p:sp>
      </p:grpSp>
      <p:sp>
        <p:nvSpPr>
          <p:cNvPr name="TextBox 10" id="10"/>
          <p:cNvSpPr txBox="true"/>
          <p:nvPr/>
        </p:nvSpPr>
        <p:spPr>
          <a:xfrm rot="0">
            <a:off x="3914984" y="2317581"/>
            <a:ext cx="2983885" cy="313967"/>
          </a:xfrm>
          <a:prstGeom prst="rect">
            <a:avLst/>
          </a:prstGeom>
        </p:spPr>
        <p:txBody>
          <a:bodyPr anchor="t" rtlCol="false" tIns="0" lIns="0" bIns="0" rIns="0">
            <a:spAutoFit/>
          </a:bodyPr>
          <a:lstStyle/>
          <a:p>
            <a:pPr algn="l">
              <a:lnSpc>
                <a:spcPts val="3117"/>
              </a:lnSpc>
            </a:pPr>
            <a:r>
              <a:rPr lang="en-US" sz="2493">
                <a:solidFill>
                  <a:srgbClr val="EBECEF"/>
                </a:solidFill>
                <a:latin typeface="Fraunces"/>
              </a:rPr>
              <a:t>Bilgi Güvenliği</a:t>
            </a:r>
          </a:p>
        </p:txBody>
      </p:sp>
      <p:sp>
        <p:nvSpPr>
          <p:cNvPr name="TextBox 11" id="11"/>
          <p:cNvSpPr txBox="true"/>
          <p:nvPr/>
        </p:nvSpPr>
        <p:spPr>
          <a:xfrm rot="0">
            <a:off x="3914984" y="2798742"/>
            <a:ext cx="5010924" cy="2821572"/>
          </a:xfrm>
          <a:prstGeom prst="rect">
            <a:avLst/>
          </a:prstGeom>
        </p:spPr>
        <p:txBody>
          <a:bodyPr anchor="t" rtlCol="false" tIns="0" lIns="0" bIns="0" rIns="0">
            <a:spAutoFit/>
          </a:bodyPr>
          <a:lstStyle/>
          <a:p>
            <a:pPr algn="l">
              <a:lnSpc>
                <a:spcPts val="3191"/>
              </a:lnSpc>
            </a:pPr>
            <a:r>
              <a:rPr lang="en-US" sz="1995">
                <a:solidFill>
                  <a:srgbClr val="EBECEF"/>
                </a:solidFill>
                <a:latin typeface="Arimo"/>
              </a:rPr>
              <a:t>ISO 27001, bilgi güvenliğinin sağlanması için uluslararası kabul görmüş bir standarttır. Günümüzde kurumlar için bilgi, en değerli ve kritik varlıklardan biri haline gelmiştir. ISO 27001 standardı, kurumların bu bilgiyi etkin bir şekilde korumalarını ve yönetmelerini sağlar.</a:t>
            </a:r>
          </a:p>
        </p:txBody>
      </p:sp>
      <p:grpSp>
        <p:nvGrpSpPr>
          <p:cNvPr name="Group 12" id="12"/>
          <p:cNvGrpSpPr/>
          <p:nvPr/>
        </p:nvGrpSpPr>
        <p:grpSpPr>
          <a:xfrm rot="0">
            <a:off x="9265890" y="2252811"/>
            <a:ext cx="452884" cy="452884"/>
            <a:chOff x="0" y="0"/>
            <a:chExt cx="603845" cy="603845"/>
          </a:xfrm>
        </p:grpSpPr>
        <p:sp>
          <p:nvSpPr>
            <p:cNvPr name="Freeform 13" id="13"/>
            <p:cNvSpPr/>
            <p:nvPr/>
          </p:nvSpPr>
          <p:spPr>
            <a:xfrm flipH="false" flipV="false" rot="0">
              <a:off x="6350" y="6350"/>
              <a:ext cx="591185" cy="591185"/>
            </a:xfrm>
            <a:custGeom>
              <a:avLst/>
              <a:gdLst/>
              <a:ahLst/>
              <a:cxnLst/>
              <a:rect r="r" b="b" t="t" l="l"/>
              <a:pathLst>
                <a:path h="591185" w="591185">
                  <a:moveTo>
                    <a:pt x="0" y="152019"/>
                  </a:moveTo>
                  <a:cubicBezTo>
                    <a:pt x="0" y="68072"/>
                    <a:pt x="68072" y="0"/>
                    <a:pt x="152019" y="0"/>
                  </a:cubicBezTo>
                  <a:lnTo>
                    <a:pt x="439166" y="0"/>
                  </a:lnTo>
                  <a:cubicBezTo>
                    <a:pt x="523113" y="0"/>
                    <a:pt x="591185" y="68072"/>
                    <a:pt x="591185" y="152019"/>
                  </a:cubicBezTo>
                  <a:lnTo>
                    <a:pt x="591185" y="439166"/>
                  </a:lnTo>
                  <a:cubicBezTo>
                    <a:pt x="591185" y="523113"/>
                    <a:pt x="523113" y="591185"/>
                    <a:pt x="439166" y="591185"/>
                  </a:cubicBezTo>
                  <a:lnTo>
                    <a:pt x="152019" y="591185"/>
                  </a:lnTo>
                  <a:cubicBezTo>
                    <a:pt x="68072" y="591185"/>
                    <a:pt x="0" y="523113"/>
                    <a:pt x="0" y="439166"/>
                  </a:cubicBezTo>
                  <a:close/>
                </a:path>
              </a:pathLst>
            </a:custGeom>
            <a:solidFill>
              <a:srgbClr val="283157"/>
            </a:solidFill>
          </p:spPr>
        </p:sp>
        <p:sp>
          <p:nvSpPr>
            <p:cNvPr name="Freeform 14" id="14"/>
            <p:cNvSpPr/>
            <p:nvPr/>
          </p:nvSpPr>
          <p:spPr>
            <a:xfrm flipH="false" flipV="false" rot="0">
              <a:off x="0" y="0"/>
              <a:ext cx="603885" cy="603885"/>
            </a:xfrm>
            <a:custGeom>
              <a:avLst/>
              <a:gdLst/>
              <a:ahLst/>
              <a:cxnLst/>
              <a:rect r="r" b="b" t="t" l="l"/>
              <a:pathLst>
                <a:path h="603885" w="603885">
                  <a:moveTo>
                    <a:pt x="0" y="158369"/>
                  </a:moveTo>
                  <a:cubicBezTo>
                    <a:pt x="0" y="70866"/>
                    <a:pt x="70866" y="0"/>
                    <a:pt x="158369" y="0"/>
                  </a:cubicBezTo>
                  <a:lnTo>
                    <a:pt x="445516" y="0"/>
                  </a:lnTo>
                  <a:lnTo>
                    <a:pt x="445516" y="6350"/>
                  </a:lnTo>
                  <a:lnTo>
                    <a:pt x="445516" y="0"/>
                  </a:lnTo>
                  <a:lnTo>
                    <a:pt x="445516" y="6350"/>
                  </a:lnTo>
                  <a:lnTo>
                    <a:pt x="445516" y="0"/>
                  </a:lnTo>
                  <a:cubicBezTo>
                    <a:pt x="533019" y="0"/>
                    <a:pt x="603885" y="70866"/>
                    <a:pt x="603885" y="158369"/>
                  </a:cubicBezTo>
                  <a:lnTo>
                    <a:pt x="597535" y="158369"/>
                  </a:lnTo>
                  <a:lnTo>
                    <a:pt x="603885" y="158369"/>
                  </a:lnTo>
                  <a:lnTo>
                    <a:pt x="603885" y="445516"/>
                  </a:lnTo>
                  <a:lnTo>
                    <a:pt x="597535" y="445516"/>
                  </a:lnTo>
                  <a:lnTo>
                    <a:pt x="603885" y="445516"/>
                  </a:lnTo>
                  <a:cubicBezTo>
                    <a:pt x="603885" y="533019"/>
                    <a:pt x="533019" y="603885"/>
                    <a:pt x="445516" y="603885"/>
                  </a:cubicBezTo>
                  <a:lnTo>
                    <a:pt x="445516" y="597535"/>
                  </a:lnTo>
                  <a:lnTo>
                    <a:pt x="445516" y="603885"/>
                  </a:lnTo>
                  <a:lnTo>
                    <a:pt x="158369" y="603885"/>
                  </a:lnTo>
                  <a:lnTo>
                    <a:pt x="158369" y="597535"/>
                  </a:lnTo>
                  <a:lnTo>
                    <a:pt x="158369" y="603885"/>
                  </a:lnTo>
                  <a:cubicBezTo>
                    <a:pt x="70866" y="603885"/>
                    <a:pt x="0" y="532892"/>
                    <a:pt x="0" y="445516"/>
                  </a:cubicBezTo>
                  <a:lnTo>
                    <a:pt x="0" y="158369"/>
                  </a:lnTo>
                  <a:lnTo>
                    <a:pt x="6350" y="158369"/>
                  </a:lnTo>
                  <a:lnTo>
                    <a:pt x="0" y="158369"/>
                  </a:lnTo>
                  <a:moveTo>
                    <a:pt x="12700" y="158369"/>
                  </a:moveTo>
                  <a:lnTo>
                    <a:pt x="12700" y="445516"/>
                  </a:lnTo>
                  <a:lnTo>
                    <a:pt x="6350" y="445516"/>
                  </a:lnTo>
                  <a:lnTo>
                    <a:pt x="12700" y="445516"/>
                  </a:lnTo>
                  <a:cubicBezTo>
                    <a:pt x="12700" y="525907"/>
                    <a:pt x="77978" y="591185"/>
                    <a:pt x="158369" y="591185"/>
                  </a:cubicBezTo>
                  <a:lnTo>
                    <a:pt x="445516" y="591185"/>
                  </a:lnTo>
                  <a:cubicBezTo>
                    <a:pt x="525907" y="591185"/>
                    <a:pt x="591185" y="525907"/>
                    <a:pt x="591185" y="445516"/>
                  </a:cubicBezTo>
                  <a:lnTo>
                    <a:pt x="591185" y="158369"/>
                  </a:lnTo>
                  <a:cubicBezTo>
                    <a:pt x="591185" y="77978"/>
                    <a:pt x="525907" y="12700"/>
                    <a:pt x="445516" y="12700"/>
                  </a:cubicBezTo>
                  <a:lnTo>
                    <a:pt x="158369" y="12700"/>
                  </a:lnTo>
                  <a:lnTo>
                    <a:pt x="158369" y="6350"/>
                  </a:lnTo>
                  <a:lnTo>
                    <a:pt x="158369" y="12700"/>
                  </a:lnTo>
                  <a:cubicBezTo>
                    <a:pt x="77978" y="12700"/>
                    <a:pt x="12700" y="77978"/>
                    <a:pt x="12700" y="158369"/>
                  </a:cubicBezTo>
                  <a:close/>
                </a:path>
              </a:pathLst>
            </a:custGeom>
            <a:solidFill>
              <a:srgbClr val="414A70"/>
            </a:solidFill>
          </p:spPr>
        </p:sp>
      </p:grpSp>
      <p:sp>
        <p:nvSpPr>
          <p:cNvPr name="TextBox 15" id="15"/>
          <p:cNvSpPr txBox="true"/>
          <p:nvPr/>
        </p:nvSpPr>
        <p:spPr>
          <a:xfrm rot="0">
            <a:off x="10058757" y="2317581"/>
            <a:ext cx="5010924" cy="709851"/>
          </a:xfrm>
          <a:prstGeom prst="rect">
            <a:avLst/>
          </a:prstGeom>
        </p:spPr>
        <p:txBody>
          <a:bodyPr anchor="t" rtlCol="false" tIns="0" lIns="0" bIns="0" rIns="0">
            <a:spAutoFit/>
          </a:bodyPr>
          <a:lstStyle/>
          <a:p>
            <a:pPr algn="l">
              <a:lnSpc>
                <a:spcPts val="3117"/>
              </a:lnSpc>
            </a:pPr>
            <a:r>
              <a:rPr lang="en-US" sz="2493">
                <a:solidFill>
                  <a:srgbClr val="EBECEF"/>
                </a:solidFill>
                <a:latin typeface="Fraunces"/>
              </a:rPr>
              <a:t>Yasal Uyum ve Düzenleyici Gereksinimler</a:t>
            </a:r>
          </a:p>
        </p:txBody>
      </p:sp>
      <p:sp>
        <p:nvSpPr>
          <p:cNvPr name="TextBox 16" id="16"/>
          <p:cNvSpPr txBox="true"/>
          <p:nvPr/>
        </p:nvSpPr>
        <p:spPr>
          <a:xfrm rot="0">
            <a:off x="10058757" y="3194625"/>
            <a:ext cx="5010924" cy="2416314"/>
          </a:xfrm>
          <a:prstGeom prst="rect">
            <a:avLst/>
          </a:prstGeom>
        </p:spPr>
        <p:txBody>
          <a:bodyPr anchor="t" rtlCol="false" tIns="0" lIns="0" bIns="0" rIns="0">
            <a:spAutoFit/>
          </a:bodyPr>
          <a:lstStyle/>
          <a:p>
            <a:pPr algn="l">
              <a:lnSpc>
                <a:spcPts val="3191"/>
              </a:lnSpc>
            </a:pPr>
            <a:r>
              <a:rPr lang="en-US" sz="1995">
                <a:solidFill>
                  <a:srgbClr val="EBECEF"/>
                </a:solidFill>
                <a:latin typeface="Arimo"/>
              </a:rPr>
              <a:t>Birçok sektör için, ISO 27001 sertifikası yasal veya düzenleyici bir zorunluluktur. Örneğin, bankacılık, sağlık, kamu kurumları gibi yüksek güvenlik gerektiren alanlarda ISO 27001 sertifikası, müşteri verilerinin ve kurumsal bilginin korunması için gereklidir.</a:t>
            </a:r>
          </a:p>
        </p:txBody>
      </p:sp>
      <p:grpSp>
        <p:nvGrpSpPr>
          <p:cNvPr name="Group 17" id="17"/>
          <p:cNvGrpSpPr/>
          <p:nvPr/>
        </p:nvGrpSpPr>
        <p:grpSpPr>
          <a:xfrm rot="0">
            <a:off x="3122116" y="6175772"/>
            <a:ext cx="452884" cy="452884"/>
            <a:chOff x="0" y="0"/>
            <a:chExt cx="603845" cy="603845"/>
          </a:xfrm>
        </p:grpSpPr>
        <p:sp>
          <p:nvSpPr>
            <p:cNvPr name="Freeform 18" id="18"/>
            <p:cNvSpPr/>
            <p:nvPr/>
          </p:nvSpPr>
          <p:spPr>
            <a:xfrm flipH="false" flipV="false" rot="0">
              <a:off x="6350" y="6350"/>
              <a:ext cx="591185" cy="591185"/>
            </a:xfrm>
            <a:custGeom>
              <a:avLst/>
              <a:gdLst/>
              <a:ahLst/>
              <a:cxnLst/>
              <a:rect r="r" b="b" t="t" l="l"/>
              <a:pathLst>
                <a:path h="591185" w="591185">
                  <a:moveTo>
                    <a:pt x="0" y="152019"/>
                  </a:moveTo>
                  <a:cubicBezTo>
                    <a:pt x="0" y="68072"/>
                    <a:pt x="68072" y="0"/>
                    <a:pt x="152019" y="0"/>
                  </a:cubicBezTo>
                  <a:lnTo>
                    <a:pt x="439166" y="0"/>
                  </a:lnTo>
                  <a:cubicBezTo>
                    <a:pt x="523113" y="0"/>
                    <a:pt x="591185" y="68072"/>
                    <a:pt x="591185" y="152019"/>
                  </a:cubicBezTo>
                  <a:lnTo>
                    <a:pt x="591185" y="439166"/>
                  </a:lnTo>
                  <a:cubicBezTo>
                    <a:pt x="591185" y="523113"/>
                    <a:pt x="523113" y="591185"/>
                    <a:pt x="439166" y="591185"/>
                  </a:cubicBezTo>
                  <a:lnTo>
                    <a:pt x="152019" y="591185"/>
                  </a:lnTo>
                  <a:cubicBezTo>
                    <a:pt x="68072" y="591185"/>
                    <a:pt x="0" y="523113"/>
                    <a:pt x="0" y="439166"/>
                  </a:cubicBezTo>
                  <a:close/>
                </a:path>
              </a:pathLst>
            </a:custGeom>
            <a:solidFill>
              <a:srgbClr val="283157"/>
            </a:solidFill>
          </p:spPr>
        </p:sp>
        <p:sp>
          <p:nvSpPr>
            <p:cNvPr name="Freeform 19" id="19"/>
            <p:cNvSpPr/>
            <p:nvPr/>
          </p:nvSpPr>
          <p:spPr>
            <a:xfrm flipH="false" flipV="false" rot="0">
              <a:off x="0" y="0"/>
              <a:ext cx="603885" cy="603885"/>
            </a:xfrm>
            <a:custGeom>
              <a:avLst/>
              <a:gdLst/>
              <a:ahLst/>
              <a:cxnLst/>
              <a:rect r="r" b="b" t="t" l="l"/>
              <a:pathLst>
                <a:path h="603885" w="603885">
                  <a:moveTo>
                    <a:pt x="0" y="158369"/>
                  </a:moveTo>
                  <a:cubicBezTo>
                    <a:pt x="0" y="70866"/>
                    <a:pt x="70866" y="0"/>
                    <a:pt x="158369" y="0"/>
                  </a:cubicBezTo>
                  <a:lnTo>
                    <a:pt x="445516" y="0"/>
                  </a:lnTo>
                  <a:lnTo>
                    <a:pt x="445516" y="6350"/>
                  </a:lnTo>
                  <a:lnTo>
                    <a:pt x="445516" y="0"/>
                  </a:lnTo>
                  <a:lnTo>
                    <a:pt x="445516" y="6350"/>
                  </a:lnTo>
                  <a:lnTo>
                    <a:pt x="445516" y="0"/>
                  </a:lnTo>
                  <a:cubicBezTo>
                    <a:pt x="533019" y="0"/>
                    <a:pt x="603885" y="70866"/>
                    <a:pt x="603885" y="158369"/>
                  </a:cubicBezTo>
                  <a:lnTo>
                    <a:pt x="597535" y="158369"/>
                  </a:lnTo>
                  <a:lnTo>
                    <a:pt x="603885" y="158369"/>
                  </a:lnTo>
                  <a:lnTo>
                    <a:pt x="603885" y="445516"/>
                  </a:lnTo>
                  <a:lnTo>
                    <a:pt x="597535" y="445516"/>
                  </a:lnTo>
                  <a:lnTo>
                    <a:pt x="603885" y="445516"/>
                  </a:lnTo>
                  <a:cubicBezTo>
                    <a:pt x="603885" y="533019"/>
                    <a:pt x="533019" y="603885"/>
                    <a:pt x="445516" y="603885"/>
                  </a:cubicBezTo>
                  <a:lnTo>
                    <a:pt x="445516" y="597535"/>
                  </a:lnTo>
                  <a:lnTo>
                    <a:pt x="445516" y="603885"/>
                  </a:lnTo>
                  <a:lnTo>
                    <a:pt x="158369" y="603885"/>
                  </a:lnTo>
                  <a:lnTo>
                    <a:pt x="158369" y="597535"/>
                  </a:lnTo>
                  <a:lnTo>
                    <a:pt x="158369" y="603885"/>
                  </a:lnTo>
                  <a:cubicBezTo>
                    <a:pt x="70866" y="603885"/>
                    <a:pt x="0" y="532892"/>
                    <a:pt x="0" y="445516"/>
                  </a:cubicBezTo>
                  <a:lnTo>
                    <a:pt x="0" y="158369"/>
                  </a:lnTo>
                  <a:lnTo>
                    <a:pt x="6350" y="158369"/>
                  </a:lnTo>
                  <a:lnTo>
                    <a:pt x="0" y="158369"/>
                  </a:lnTo>
                  <a:moveTo>
                    <a:pt x="12700" y="158369"/>
                  </a:moveTo>
                  <a:lnTo>
                    <a:pt x="12700" y="445516"/>
                  </a:lnTo>
                  <a:lnTo>
                    <a:pt x="6350" y="445516"/>
                  </a:lnTo>
                  <a:lnTo>
                    <a:pt x="12700" y="445516"/>
                  </a:lnTo>
                  <a:cubicBezTo>
                    <a:pt x="12700" y="525907"/>
                    <a:pt x="77978" y="591185"/>
                    <a:pt x="158369" y="591185"/>
                  </a:cubicBezTo>
                  <a:lnTo>
                    <a:pt x="445516" y="591185"/>
                  </a:lnTo>
                  <a:cubicBezTo>
                    <a:pt x="525907" y="591185"/>
                    <a:pt x="591185" y="525907"/>
                    <a:pt x="591185" y="445516"/>
                  </a:cubicBezTo>
                  <a:lnTo>
                    <a:pt x="591185" y="158369"/>
                  </a:lnTo>
                  <a:cubicBezTo>
                    <a:pt x="591185" y="77978"/>
                    <a:pt x="525907" y="12700"/>
                    <a:pt x="445516" y="12700"/>
                  </a:cubicBezTo>
                  <a:lnTo>
                    <a:pt x="158369" y="12700"/>
                  </a:lnTo>
                  <a:lnTo>
                    <a:pt x="158369" y="6350"/>
                  </a:lnTo>
                  <a:lnTo>
                    <a:pt x="158369" y="12700"/>
                  </a:lnTo>
                  <a:cubicBezTo>
                    <a:pt x="77978" y="12700"/>
                    <a:pt x="12700" y="77978"/>
                    <a:pt x="12700" y="158369"/>
                  </a:cubicBezTo>
                  <a:close/>
                </a:path>
              </a:pathLst>
            </a:custGeom>
            <a:solidFill>
              <a:srgbClr val="414A70"/>
            </a:solidFill>
          </p:spPr>
        </p:sp>
      </p:grpSp>
      <p:sp>
        <p:nvSpPr>
          <p:cNvPr name="TextBox 20" id="20"/>
          <p:cNvSpPr txBox="true"/>
          <p:nvPr/>
        </p:nvSpPr>
        <p:spPr>
          <a:xfrm rot="0">
            <a:off x="3914984" y="6240542"/>
            <a:ext cx="2983885" cy="313968"/>
          </a:xfrm>
          <a:prstGeom prst="rect">
            <a:avLst/>
          </a:prstGeom>
        </p:spPr>
        <p:txBody>
          <a:bodyPr anchor="t" rtlCol="false" tIns="0" lIns="0" bIns="0" rIns="0">
            <a:spAutoFit/>
          </a:bodyPr>
          <a:lstStyle/>
          <a:p>
            <a:pPr algn="l">
              <a:lnSpc>
                <a:spcPts val="3117"/>
              </a:lnSpc>
            </a:pPr>
            <a:r>
              <a:rPr lang="en-US" sz="2493">
                <a:solidFill>
                  <a:srgbClr val="EBECEF"/>
                </a:solidFill>
                <a:latin typeface="Fraunces"/>
              </a:rPr>
              <a:t>Rekabet Avantajı</a:t>
            </a:r>
          </a:p>
        </p:txBody>
      </p:sp>
      <p:sp>
        <p:nvSpPr>
          <p:cNvPr name="TextBox 21" id="21"/>
          <p:cNvSpPr txBox="true"/>
          <p:nvPr/>
        </p:nvSpPr>
        <p:spPr>
          <a:xfrm rot="0">
            <a:off x="3914984" y="6721704"/>
            <a:ext cx="5010924" cy="2416314"/>
          </a:xfrm>
          <a:prstGeom prst="rect">
            <a:avLst/>
          </a:prstGeom>
        </p:spPr>
        <p:txBody>
          <a:bodyPr anchor="t" rtlCol="false" tIns="0" lIns="0" bIns="0" rIns="0">
            <a:spAutoFit/>
          </a:bodyPr>
          <a:lstStyle/>
          <a:p>
            <a:pPr algn="l">
              <a:lnSpc>
                <a:spcPts val="3191"/>
              </a:lnSpc>
            </a:pPr>
            <a:r>
              <a:rPr lang="en-US" sz="1995">
                <a:solidFill>
                  <a:srgbClr val="EBECEF"/>
                </a:solidFill>
                <a:latin typeface="Arimo"/>
              </a:rPr>
              <a:t>ISO 27001 sertifikasına sahip olmak, kurumların müşteriler, iş ortakları ve tedarikçiler nezdinde güvenilirliğini artırır. Rekabetçi bir ortamda, ISO 27001 sertifikası, kurumların müşteri güvenini ve pazar payını artırmasına yardımcı olur.</a:t>
            </a:r>
          </a:p>
        </p:txBody>
      </p:sp>
      <p:grpSp>
        <p:nvGrpSpPr>
          <p:cNvPr name="Group 22" id="22"/>
          <p:cNvGrpSpPr/>
          <p:nvPr/>
        </p:nvGrpSpPr>
        <p:grpSpPr>
          <a:xfrm rot="0">
            <a:off x="9265890" y="6175772"/>
            <a:ext cx="452884" cy="452884"/>
            <a:chOff x="0" y="0"/>
            <a:chExt cx="603845" cy="603845"/>
          </a:xfrm>
        </p:grpSpPr>
        <p:sp>
          <p:nvSpPr>
            <p:cNvPr name="Freeform 23" id="23"/>
            <p:cNvSpPr/>
            <p:nvPr/>
          </p:nvSpPr>
          <p:spPr>
            <a:xfrm flipH="false" flipV="false" rot="0">
              <a:off x="6350" y="6350"/>
              <a:ext cx="591185" cy="591185"/>
            </a:xfrm>
            <a:custGeom>
              <a:avLst/>
              <a:gdLst/>
              <a:ahLst/>
              <a:cxnLst/>
              <a:rect r="r" b="b" t="t" l="l"/>
              <a:pathLst>
                <a:path h="591185" w="591185">
                  <a:moveTo>
                    <a:pt x="0" y="152019"/>
                  </a:moveTo>
                  <a:cubicBezTo>
                    <a:pt x="0" y="68072"/>
                    <a:pt x="68072" y="0"/>
                    <a:pt x="152019" y="0"/>
                  </a:cubicBezTo>
                  <a:lnTo>
                    <a:pt x="439166" y="0"/>
                  </a:lnTo>
                  <a:cubicBezTo>
                    <a:pt x="523113" y="0"/>
                    <a:pt x="591185" y="68072"/>
                    <a:pt x="591185" y="152019"/>
                  </a:cubicBezTo>
                  <a:lnTo>
                    <a:pt x="591185" y="439166"/>
                  </a:lnTo>
                  <a:cubicBezTo>
                    <a:pt x="591185" y="523113"/>
                    <a:pt x="523113" y="591185"/>
                    <a:pt x="439166" y="591185"/>
                  </a:cubicBezTo>
                  <a:lnTo>
                    <a:pt x="152019" y="591185"/>
                  </a:lnTo>
                  <a:cubicBezTo>
                    <a:pt x="68072" y="591185"/>
                    <a:pt x="0" y="523113"/>
                    <a:pt x="0" y="439166"/>
                  </a:cubicBezTo>
                  <a:close/>
                </a:path>
              </a:pathLst>
            </a:custGeom>
            <a:solidFill>
              <a:srgbClr val="283157"/>
            </a:solidFill>
          </p:spPr>
        </p:sp>
        <p:sp>
          <p:nvSpPr>
            <p:cNvPr name="Freeform 24" id="24"/>
            <p:cNvSpPr/>
            <p:nvPr/>
          </p:nvSpPr>
          <p:spPr>
            <a:xfrm flipH="false" flipV="false" rot="0">
              <a:off x="0" y="0"/>
              <a:ext cx="603885" cy="603885"/>
            </a:xfrm>
            <a:custGeom>
              <a:avLst/>
              <a:gdLst/>
              <a:ahLst/>
              <a:cxnLst/>
              <a:rect r="r" b="b" t="t" l="l"/>
              <a:pathLst>
                <a:path h="603885" w="603885">
                  <a:moveTo>
                    <a:pt x="0" y="158369"/>
                  </a:moveTo>
                  <a:cubicBezTo>
                    <a:pt x="0" y="70866"/>
                    <a:pt x="70866" y="0"/>
                    <a:pt x="158369" y="0"/>
                  </a:cubicBezTo>
                  <a:lnTo>
                    <a:pt x="445516" y="0"/>
                  </a:lnTo>
                  <a:lnTo>
                    <a:pt x="445516" y="6350"/>
                  </a:lnTo>
                  <a:lnTo>
                    <a:pt x="445516" y="0"/>
                  </a:lnTo>
                  <a:lnTo>
                    <a:pt x="445516" y="6350"/>
                  </a:lnTo>
                  <a:lnTo>
                    <a:pt x="445516" y="0"/>
                  </a:lnTo>
                  <a:cubicBezTo>
                    <a:pt x="533019" y="0"/>
                    <a:pt x="603885" y="70866"/>
                    <a:pt x="603885" y="158369"/>
                  </a:cubicBezTo>
                  <a:lnTo>
                    <a:pt x="597535" y="158369"/>
                  </a:lnTo>
                  <a:lnTo>
                    <a:pt x="603885" y="158369"/>
                  </a:lnTo>
                  <a:lnTo>
                    <a:pt x="603885" y="445516"/>
                  </a:lnTo>
                  <a:lnTo>
                    <a:pt x="597535" y="445516"/>
                  </a:lnTo>
                  <a:lnTo>
                    <a:pt x="603885" y="445516"/>
                  </a:lnTo>
                  <a:cubicBezTo>
                    <a:pt x="603885" y="533019"/>
                    <a:pt x="533019" y="603885"/>
                    <a:pt x="445516" y="603885"/>
                  </a:cubicBezTo>
                  <a:lnTo>
                    <a:pt x="445516" y="597535"/>
                  </a:lnTo>
                  <a:lnTo>
                    <a:pt x="445516" y="603885"/>
                  </a:lnTo>
                  <a:lnTo>
                    <a:pt x="158369" y="603885"/>
                  </a:lnTo>
                  <a:lnTo>
                    <a:pt x="158369" y="597535"/>
                  </a:lnTo>
                  <a:lnTo>
                    <a:pt x="158369" y="603885"/>
                  </a:lnTo>
                  <a:cubicBezTo>
                    <a:pt x="70866" y="603885"/>
                    <a:pt x="0" y="532892"/>
                    <a:pt x="0" y="445516"/>
                  </a:cubicBezTo>
                  <a:lnTo>
                    <a:pt x="0" y="158369"/>
                  </a:lnTo>
                  <a:lnTo>
                    <a:pt x="6350" y="158369"/>
                  </a:lnTo>
                  <a:lnTo>
                    <a:pt x="0" y="158369"/>
                  </a:lnTo>
                  <a:moveTo>
                    <a:pt x="12700" y="158369"/>
                  </a:moveTo>
                  <a:lnTo>
                    <a:pt x="12700" y="445516"/>
                  </a:lnTo>
                  <a:lnTo>
                    <a:pt x="6350" y="445516"/>
                  </a:lnTo>
                  <a:lnTo>
                    <a:pt x="12700" y="445516"/>
                  </a:lnTo>
                  <a:cubicBezTo>
                    <a:pt x="12700" y="525907"/>
                    <a:pt x="77978" y="591185"/>
                    <a:pt x="158369" y="591185"/>
                  </a:cubicBezTo>
                  <a:lnTo>
                    <a:pt x="445516" y="591185"/>
                  </a:lnTo>
                  <a:cubicBezTo>
                    <a:pt x="525907" y="591185"/>
                    <a:pt x="591185" y="525907"/>
                    <a:pt x="591185" y="445516"/>
                  </a:cubicBezTo>
                  <a:lnTo>
                    <a:pt x="591185" y="158369"/>
                  </a:lnTo>
                  <a:cubicBezTo>
                    <a:pt x="591185" y="77978"/>
                    <a:pt x="525907" y="12700"/>
                    <a:pt x="445516" y="12700"/>
                  </a:cubicBezTo>
                  <a:lnTo>
                    <a:pt x="158369" y="12700"/>
                  </a:lnTo>
                  <a:lnTo>
                    <a:pt x="158369" y="6350"/>
                  </a:lnTo>
                  <a:lnTo>
                    <a:pt x="158369" y="12700"/>
                  </a:lnTo>
                  <a:cubicBezTo>
                    <a:pt x="77978" y="12700"/>
                    <a:pt x="12700" y="77978"/>
                    <a:pt x="12700" y="158369"/>
                  </a:cubicBezTo>
                  <a:close/>
                </a:path>
              </a:pathLst>
            </a:custGeom>
            <a:solidFill>
              <a:srgbClr val="414A70"/>
            </a:solidFill>
          </p:spPr>
        </p:sp>
      </p:grpSp>
      <p:sp>
        <p:nvSpPr>
          <p:cNvPr name="TextBox 25" id="25"/>
          <p:cNvSpPr txBox="true"/>
          <p:nvPr/>
        </p:nvSpPr>
        <p:spPr>
          <a:xfrm rot="0">
            <a:off x="10058757" y="6240542"/>
            <a:ext cx="2983885" cy="313968"/>
          </a:xfrm>
          <a:prstGeom prst="rect">
            <a:avLst/>
          </a:prstGeom>
        </p:spPr>
        <p:txBody>
          <a:bodyPr anchor="t" rtlCol="false" tIns="0" lIns="0" bIns="0" rIns="0">
            <a:spAutoFit/>
          </a:bodyPr>
          <a:lstStyle/>
          <a:p>
            <a:pPr algn="l">
              <a:lnSpc>
                <a:spcPts val="3117"/>
              </a:lnSpc>
            </a:pPr>
            <a:r>
              <a:rPr lang="en-US" sz="2493">
                <a:solidFill>
                  <a:srgbClr val="EBECEF"/>
                </a:solidFill>
                <a:latin typeface="Fraunces"/>
              </a:rPr>
              <a:t>Risklerden Korunma</a:t>
            </a:r>
          </a:p>
        </p:txBody>
      </p:sp>
      <p:sp>
        <p:nvSpPr>
          <p:cNvPr name="TextBox 26" id="26"/>
          <p:cNvSpPr txBox="true"/>
          <p:nvPr/>
        </p:nvSpPr>
        <p:spPr>
          <a:xfrm rot="0">
            <a:off x="10058757" y="6721704"/>
            <a:ext cx="5010924" cy="2821572"/>
          </a:xfrm>
          <a:prstGeom prst="rect">
            <a:avLst/>
          </a:prstGeom>
        </p:spPr>
        <p:txBody>
          <a:bodyPr anchor="t" rtlCol="false" tIns="0" lIns="0" bIns="0" rIns="0">
            <a:spAutoFit/>
          </a:bodyPr>
          <a:lstStyle/>
          <a:p>
            <a:pPr algn="l">
              <a:lnSpc>
                <a:spcPts val="3191"/>
              </a:lnSpc>
            </a:pPr>
            <a:r>
              <a:rPr lang="en-US" sz="1995">
                <a:solidFill>
                  <a:srgbClr val="EBECEF"/>
                </a:solidFill>
                <a:latin typeface="Arimo"/>
              </a:rPr>
              <a:t>ISO 27001, kurumların bilgi varlıklarını kapsamlı bir şekilde analiz etmesini ve potansiyel riskleri belirlemesini sağlar. Bu sayede, kurumlar olası güvenlik ihlalleri, veri sızıntıları veya sistem arızalarından kaynaklanan mali ve itibarî kayıplardan korunur.</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13716000" y="0"/>
            <a:ext cx="4572000" cy="10287000"/>
          </a:xfrm>
          <a:custGeom>
            <a:avLst/>
            <a:gdLst/>
            <a:ahLst/>
            <a:cxnLst/>
            <a:rect r="r" b="b" t="t" l="l"/>
            <a:pathLst>
              <a:path h="10287000" w="4572000">
                <a:moveTo>
                  <a:pt x="0" y="0"/>
                </a:moveTo>
                <a:lnTo>
                  <a:pt x="4572000" y="0"/>
                </a:lnTo>
                <a:lnTo>
                  <a:pt x="4572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2308548" y="502857"/>
            <a:ext cx="7280106" cy="1194975"/>
          </a:xfrm>
          <a:prstGeom prst="rect">
            <a:avLst/>
          </a:prstGeom>
        </p:spPr>
        <p:txBody>
          <a:bodyPr anchor="t" rtlCol="false" tIns="0" lIns="0" bIns="0" rIns="0">
            <a:spAutoFit/>
          </a:bodyPr>
          <a:lstStyle/>
          <a:p>
            <a:pPr algn="l">
              <a:lnSpc>
                <a:spcPts val="4783"/>
              </a:lnSpc>
            </a:pPr>
            <a:r>
              <a:rPr lang="en-US" sz="3827">
                <a:solidFill>
                  <a:srgbClr val="FFFFFF"/>
                </a:solidFill>
                <a:latin typeface="Fraunces"/>
              </a:rPr>
              <a:t>ISO 27001 Sertifikasyonu Süreci</a:t>
            </a:r>
          </a:p>
        </p:txBody>
      </p:sp>
      <p:grpSp>
        <p:nvGrpSpPr>
          <p:cNvPr name="Group 8" id="8"/>
          <p:cNvGrpSpPr/>
          <p:nvPr/>
        </p:nvGrpSpPr>
        <p:grpSpPr>
          <a:xfrm rot="0">
            <a:off x="2512665" y="1697831"/>
            <a:ext cx="38844" cy="7790260"/>
            <a:chOff x="0" y="0"/>
            <a:chExt cx="51792" cy="10387013"/>
          </a:xfrm>
        </p:grpSpPr>
        <p:sp>
          <p:nvSpPr>
            <p:cNvPr name="Freeform 9" id="9"/>
            <p:cNvSpPr/>
            <p:nvPr/>
          </p:nvSpPr>
          <p:spPr>
            <a:xfrm flipH="false" flipV="false" rot="0">
              <a:off x="0" y="0"/>
              <a:ext cx="51816" cy="10387076"/>
            </a:xfrm>
            <a:custGeom>
              <a:avLst/>
              <a:gdLst/>
              <a:ahLst/>
              <a:cxnLst/>
              <a:rect r="r" b="b" t="t" l="l"/>
              <a:pathLst>
                <a:path h="10387076" w="51816">
                  <a:moveTo>
                    <a:pt x="0" y="25908"/>
                  </a:moveTo>
                  <a:cubicBezTo>
                    <a:pt x="0" y="11557"/>
                    <a:pt x="11557" y="0"/>
                    <a:pt x="25908" y="0"/>
                  </a:cubicBezTo>
                  <a:cubicBezTo>
                    <a:pt x="40259" y="0"/>
                    <a:pt x="51816" y="11557"/>
                    <a:pt x="51816" y="25908"/>
                  </a:cubicBezTo>
                  <a:lnTo>
                    <a:pt x="51816" y="10361168"/>
                  </a:lnTo>
                  <a:cubicBezTo>
                    <a:pt x="51816" y="10375519"/>
                    <a:pt x="40259" y="10387076"/>
                    <a:pt x="25908" y="10387076"/>
                  </a:cubicBezTo>
                  <a:cubicBezTo>
                    <a:pt x="11557" y="10387076"/>
                    <a:pt x="0" y="10375392"/>
                    <a:pt x="0" y="10361168"/>
                  </a:cubicBezTo>
                  <a:close/>
                </a:path>
              </a:pathLst>
            </a:custGeom>
            <a:solidFill>
              <a:srgbClr val="414A70"/>
            </a:solidFill>
          </p:spPr>
        </p:sp>
      </p:grpSp>
      <p:grpSp>
        <p:nvGrpSpPr>
          <p:cNvPr name="Group 10" id="10"/>
          <p:cNvGrpSpPr/>
          <p:nvPr/>
        </p:nvGrpSpPr>
        <p:grpSpPr>
          <a:xfrm rot="0">
            <a:off x="2750716" y="2048842"/>
            <a:ext cx="680442" cy="38844"/>
            <a:chOff x="0" y="0"/>
            <a:chExt cx="907257" cy="51792"/>
          </a:xfrm>
        </p:grpSpPr>
        <p:sp>
          <p:nvSpPr>
            <p:cNvPr name="Freeform 11" id="11"/>
            <p:cNvSpPr/>
            <p:nvPr/>
          </p:nvSpPr>
          <p:spPr>
            <a:xfrm flipH="false" flipV="false" rot="0">
              <a:off x="0" y="0"/>
              <a:ext cx="907288" cy="51816"/>
            </a:xfrm>
            <a:custGeom>
              <a:avLst/>
              <a:gdLst/>
              <a:ahLst/>
              <a:cxnLst/>
              <a:rect r="r" b="b" t="t" l="l"/>
              <a:pathLst>
                <a:path h="51816" w="907288">
                  <a:moveTo>
                    <a:pt x="0" y="25908"/>
                  </a:moveTo>
                  <a:cubicBezTo>
                    <a:pt x="0" y="11557"/>
                    <a:pt x="11557" y="0"/>
                    <a:pt x="25908" y="0"/>
                  </a:cubicBezTo>
                  <a:lnTo>
                    <a:pt x="881380" y="0"/>
                  </a:lnTo>
                  <a:cubicBezTo>
                    <a:pt x="895731" y="0"/>
                    <a:pt x="907288" y="11557"/>
                    <a:pt x="907288" y="25908"/>
                  </a:cubicBezTo>
                  <a:cubicBezTo>
                    <a:pt x="907288" y="40259"/>
                    <a:pt x="895731" y="51816"/>
                    <a:pt x="881380" y="51816"/>
                  </a:cubicBezTo>
                  <a:lnTo>
                    <a:pt x="25908" y="51816"/>
                  </a:lnTo>
                  <a:cubicBezTo>
                    <a:pt x="11557" y="51816"/>
                    <a:pt x="0" y="40259"/>
                    <a:pt x="0" y="25908"/>
                  </a:cubicBezTo>
                  <a:close/>
                </a:path>
              </a:pathLst>
            </a:custGeom>
            <a:solidFill>
              <a:srgbClr val="414A70"/>
            </a:solidFill>
          </p:spPr>
        </p:sp>
      </p:grpSp>
      <p:grpSp>
        <p:nvGrpSpPr>
          <p:cNvPr name="Group 12" id="12"/>
          <p:cNvGrpSpPr/>
          <p:nvPr/>
        </p:nvGrpSpPr>
        <p:grpSpPr>
          <a:xfrm rot="0">
            <a:off x="2308548" y="1844874"/>
            <a:ext cx="446931" cy="446931"/>
            <a:chOff x="0" y="0"/>
            <a:chExt cx="595908" cy="595908"/>
          </a:xfrm>
        </p:grpSpPr>
        <p:sp>
          <p:nvSpPr>
            <p:cNvPr name="Freeform 13" id="13"/>
            <p:cNvSpPr/>
            <p:nvPr/>
          </p:nvSpPr>
          <p:spPr>
            <a:xfrm flipH="false" flipV="false" rot="0">
              <a:off x="6350" y="6350"/>
              <a:ext cx="583311" cy="583311"/>
            </a:xfrm>
            <a:custGeom>
              <a:avLst/>
              <a:gdLst/>
              <a:ahLst/>
              <a:cxnLst/>
              <a:rect r="r" b="b" t="t" l="l"/>
              <a:pathLst>
                <a:path h="583311" w="583311">
                  <a:moveTo>
                    <a:pt x="0" y="116713"/>
                  </a:moveTo>
                  <a:cubicBezTo>
                    <a:pt x="0" y="52197"/>
                    <a:pt x="52197" y="0"/>
                    <a:pt x="116713" y="0"/>
                  </a:cubicBezTo>
                  <a:lnTo>
                    <a:pt x="466598" y="0"/>
                  </a:lnTo>
                  <a:cubicBezTo>
                    <a:pt x="530987" y="0"/>
                    <a:pt x="583311" y="52197"/>
                    <a:pt x="583311" y="116713"/>
                  </a:cubicBezTo>
                  <a:lnTo>
                    <a:pt x="583311" y="466598"/>
                  </a:lnTo>
                  <a:cubicBezTo>
                    <a:pt x="583311" y="530987"/>
                    <a:pt x="531114" y="583311"/>
                    <a:pt x="466598" y="583311"/>
                  </a:cubicBezTo>
                  <a:lnTo>
                    <a:pt x="116713" y="583311"/>
                  </a:lnTo>
                  <a:cubicBezTo>
                    <a:pt x="52197" y="583184"/>
                    <a:pt x="0" y="530987"/>
                    <a:pt x="0" y="466598"/>
                  </a:cubicBezTo>
                  <a:close/>
                </a:path>
              </a:pathLst>
            </a:custGeom>
            <a:solidFill>
              <a:srgbClr val="283157"/>
            </a:solidFill>
          </p:spPr>
        </p:sp>
        <p:sp>
          <p:nvSpPr>
            <p:cNvPr name="Freeform 14" id="14"/>
            <p:cNvSpPr/>
            <p:nvPr/>
          </p:nvSpPr>
          <p:spPr>
            <a:xfrm flipH="false" flipV="false" rot="0">
              <a:off x="0" y="0"/>
              <a:ext cx="596011" cy="596011"/>
            </a:xfrm>
            <a:custGeom>
              <a:avLst/>
              <a:gdLst/>
              <a:ahLst/>
              <a:cxnLst/>
              <a:rect r="r" b="b" t="t" l="l"/>
              <a:pathLst>
                <a:path h="596011" w="596011">
                  <a:moveTo>
                    <a:pt x="0" y="123063"/>
                  </a:moveTo>
                  <a:cubicBezTo>
                    <a:pt x="0" y="55118"/>
                    <a:pt x="55118" y="0"/>
                    <a:pt x="123063" y="0"/>
                  </a:cubicBezTo>
                  <a:lnTo>
                    <a:pt x="472948" y="0"/>
                  </a:lnTo>
                  <a:lnTo>
                    <a:pt x="472948" y="6350"/>
                  </a:lnTo>
                  <a:lnTo>
                    <a:pt x="472948" y="0"/>
                  </a:lnTo>
                  <a:cubicBezTo>
                    <a:pt x="540893" y="0"/>
                    <a:pt x="596011" y="55118"/>
                    <a:pt x="596011" y="123063"/>
                  </a:cubicBezTo>
                  <a:lnTo>
                    <a:pt x="589661" y="123063"/>
                  </a:lnTo>
                  <a:lnTo>
                    <a:pt x="596011" y="123063"/>
                  </a:lnTo>
                  <a:lnTo>
                    <a:pt x="596011" y="472948"/>
                  </a:lnTo>
                  <a:lnTo>
                    <a:pt x="589661" y="472948"/>
                  </a:lnTo>
                  <a:lnTo>
                    <a:pt x="596011" y="472948"/>
                  </a:lnTo>
                  <a:cubicBezTo>
                    <a:pt x="596011" y="540893"/>
                    <a:pt x="540893" y="596011"/>
                    <a:pt x="472948" y="596011"/>
                  </a:cubicBezTo>
                  <a:lnTo>
                    <a:pt x="472948" y="589661"/>
                  </a:lnTo>
                  <a:lnTo>
                    <a:pt x="472948" y="596011"/>
                  </a:lnTo>
                  <a:lnTo>
                    <a:pt x="123063" y="596011"/>
                  </a:lnTo>
                  <a:lnTo>
                    <a:pt x="123063" y="589661"/>
                  </a:lnTo>
                  <a:lnTo>
                    <a:pt x="123063" y="596011"/>
                  </a:lnTo>
                  <a:cubicBezTo>
                    <a:pt x="55118" y="595884"/>
                    <a:pt x="0" y="540893"/>
                    <a:pt x="0" y="472948"/>
                  </a:cubicBezTo>
                  <a:lnTo>
                    <a:pt x="0" y="123063"/>
                  </a:lnTo>
                  <a:lnTo>
                    <a:pt x="6350" y="123063"/>
                  </a:lnTo>
                  <a:lnTo>
                    <a:pt x="0" y="123063"/>
                  </a:lnTo>
                  <a:moveTo>
                    <a:pt x="12700" y="123063"/>
                  </a:moveTo>
                  <a:lnTo>
                    <a:pt x="12700" y="472948"/>
                  </a:lnTo>
                  <a:lnTo>
                    <a:pt x="6350" y="472948"/>
                  </a:lnTo>
                  <a:lnTo>
                    <a:pt x="12700" y="472948"/>
                  </a:lnTo>
                  <a:cubicBezTo>
                    <a:pt x="12700" y="533908"/>
                    <a:pt x="62103" y="583311"/>
                    <a:pt x="123063" y="583311"/>
                  </a:cubicBezTo>
                  <a:lnTo>
                    <a:pt x="472948" y="583311"/>
                  </a:lnTo>
                  <a:cubicBezTo>
                    <a:pt x="533908" y="583311"/>
                    <a:pt x="583311" y="533908"/>
                    <a:pt x="583311" y="472948"/>
                  </a:cubicBezTo>
                  <a:lnTo>
                    <a:pt x="583311" y="123063"/>
                  </a:lnTo>
                  <a:cubicBezTo>
                    <a:pt x="583311" y="62103"/>
                    <a:pt x="533908" y="12700"/>
                    <a:pt x="472948" y="12700"/>
                  </a:cubicBezTo>
                  <a:lnTo>
                    <a:pt x="123063" y="12700"/>
                  </a:lnTo>
                  <a:lnTo>
                    <a:pt x="123063" y="6350"/>
                  </a:lnTo>
                  <a:lnTo>
                    <a:pt x="123063" y="12700"/>
                  </a:lnTo>
                  <a:cubicBezTo>
                    <a:pt x="62103" y="12700"/>
                    <a:pt x="12700" y="62103"/>
                    <a:pt x="12700" y="123063"/>
                  </a:cubicBezTo>
                  <a:close/>
                </a:path>
              </a:pathLst>
            </a:custGeom>
            <a:solidFill>
              <a:srgbClr val="414A70"/>
            </a:solidFill>
          </p:spPr>
        </p:sp>
      </p:grpSp>
      <p:sp>
        <p:nvSpPr>
          <p:cNvPr name="TextBox 15" id="15"/>
          <p:cNvSpPr txBox="true"/>
          <p:nvPr/>
        </p:nvSpPr>
        <p:spPr>
          <a:xfrm rot="0">
            <a:off x="3692782" y="1928396"/>
            <a:ext cx="2247335"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Hazırlık Aşaması</a:t>
            </a:r>
          </a:p>
        </p:txBody>
      </p:sp>
      <p:sp>
        <p:nvSpPr>
          <p:cNvPr name="TextBox 16" id="16"/>
          <p:cNvSpPr txBox="true"/>
          <p:nvPr/>
        </p:nvSpPr>
        <p:spPr>
          <a:xfrm rot="0">
            <a:off x="3692782" y="2282011"/>
            <a:ext cx="7691319" cy="1539270"/>
          </a:xfrm>
          <a:prstGeom prst="rect">
            <a:avLst/>
          </a:prstGeom>
        </p:spPr>
        <p:txBody>
          <a:bodyPr anchor="t" rtlCol="false" tIns="0" lIns="0" bIns="0" rIns="0">
            <a:spAutoFit/>
          </a:bodyPr>
          <a:lstStyle/>
          <a:p>
            <a:pPr algn="l">
              <a:lnSpc>
                <a:spcPts val="2450"/>
              </a:lnSpc>
            </a:pPr>
            <a:r>
              <a:rPr lang="en-US" sz="1531">
                <a:solidFill>
                  <a:srgbClr val="EBECEF"/>
                </a:solidFill>
                <a:latin typeface="Arimo"/>
              </a:rPr>
              <a:t>ISO 27001 sertifikasyonu süreci, kuruluşun bilgi güvenliği yönetim sistemini (BGYS) oluşturma ve belgelendirme adımlarıyla başlar. Bu aşamada, kuruluşun mevcut güvenlik uygulamaları ve süreçleri gözden geçirilir, eksiklikler tespit edilir ve BGYS'nin gereksinimlerine uygun hale getirilir. Kuruluş, politikalar, prosedürler ve kontrol önlemlerini tanımlar, kurar ve dokümante eder.</a:t>
            </a:r>
          </a:p>
        </p:txBody>
      </p:sp>
      <p:grpSp>
        <p:nvGrpSpPr>
          <p:cNvPr name="Group 17" id="17"/>
          <p:cNvGrpSpPr/>
          <p:nvPr/>
        </p:nvGrpSpPr>
        <p:grpSpPr>
          <a:xfrm rot="0">
            <a:off x="2750716" y="4606751"/>
            <a:ext cx="680442" cy="38844"/>
            <a:chOff x="0" y="0"/>
            <a:chExt cx="907257" cy="51792"/>
          </a:xfrm>
        </p:grpSpPr>
        <p:sp>
          <p:nvSpPr>
            <p:cNvPr name="Freeform 18" id="18"/>
            <p:cNvSpPr/>
            <p:nvPr/>
          </p:nvSpPr>
          <p:spPr>
            <a:xfrm flipH="false" flipV="false" rot="0">
              <a:off x="0" y="0"/>
              <a:ext cx="907288" cy="51816"/>
            </a:xfrm>
            <a:custGeom>
              <a:avLst/>
              <a:gdLst/>
              <a:ahLst/>
              <a:cxnLst/>
              <a:rect r="r" b="b" t="t" l="l"/>
              <a:pathLst>
                <a:path h="51816" w="907288">
                  <a:moveTo>
                    <a:pt x="0" y="25908"/>
                  </a:moveTo>
                  <a:cubicBezTo>
                    <a:pt x="0" y="11557"/>
                    <a:pt x="11557" y="0"/>
                    <a:pt x="25908" y="0"/>
                  </a:cubicBezTo>
                  <a:lnTo>
                    <a:pt x="881380" y="0"/>
                  </a:lnTo>
                  <a:cubicBezTo>
                    <a:pt x="895731" y="0"/>
                    <a:pt x="907288" y="11557"/>
                    <a:pt x="907288" y="25908"/>
                  </a:cubicBezTo>
                  <a:cubicBezTo>
                    <a:pt x="907288" y="40259"/>
                    <a:pt x="895731" y="51816"/>
                    <a:pt x="881380" y="51816"/>
                  </a:cubicBezTo>
                  <a:lnTo>
                    <a:pt x="25908" y="51816"/>
                  </a:lnTo>
                  <a:cubicBezTo>
                    <a:pt x="11557" y="51816"/>
                    <a:pt x="0" y="40259"/>
                    <a:pt x="0" y="25908"/>
                  </a:cubicBezTo>
                  <a:close/>
                </a:path>
              </a:pathLst>
            </a:custGeom>
            <a:solidFill>
              <a:srgbClr val="414A70"/>
            </a:solidFill>
          </p:spPr>
        </p:sp>
      </p:grpSp>
      <p:grpSp>
        <p:nvGrpSpPr>
          <p:cNvPr name="Group 19" id="19"/>
          <p:cNvGrpSpPr/>
          <p:nvPr/>
        </p:nvGrpSpPr>
        <p:grpSpPr>
          <a:xfrm rot="0">
            <a:off x="2308548" y="4402782"/>
            <a:ext cx="446931" cy="446931"/>
            <a:chOff x="0" y="0"/>
            <a:chExt cx="595908" cy="595908"/>
          </a:xfrm>
        </p:grpSpPr>
        <p:sp>
          <p:nvSpPr>
            <p:cNvPr name="Freeform 20" id="20"/>
            <p:cNvSpPr/>
            <p:nvPr/>
          </p:nvSpPr>
          <p:spPr>
            <a:xfrm flipH="false" flipV="false" rot="0">
              <a:off x="6350" y="6350"/>
              <a:ext cx="583311" cy="583311"/>
            </a:xfrm>
            <a:custGeom>
              <a:avLst/>
              <a:gdLst/>
              <a:ahLst/>
              <a:cxnLst/>
              <a:rect r="r" b="b" t="t" l="l"/>
              <a:pathLst>
                <a:path h="583311" w="583311">
                  <a:moveTo>
                    <a:pt x="0" y="116713"/>
                  </a:moveTo>
                  <a:cubicBezTo>
                    <a:pt x="0" y="52197"/>
                    <a:pt x="52197" y="0"/>
                    <a:pt x="116713" y="0"/>
                  </a:cubicBezTo>
                  <a:lnTo>
                    <a:pt x="466598" y="0"/>
                  </a:lnTo>
                  <a:cubicBezTo>
                    <a:pt x="530987" y="0"/>
                    <a:pt x="583311" y="52197"/>
                    <a:pt x="583311" y="116713"/>
                  </a:cubicBezTo>
                  <a:lnTo>
                    <a:pt x="583311" y="466598"/>
                  </a:lnTo>
                  <a:cubicBezTo>
                    <a:pt x="583311" y="530987"/>
                    <a:pt x="531114" y="583311"/>
                    <a:pt x="466598" y="583311"/>
                  </a:cubicBezTo>
                  <a:lnTo>
                    <a:pt x="116713" y="583311"/>
                  </a:lnTo>
                  <a:cubicBezTo>
                    <a:pt x="52197" y="583184"/>
                    <a:pt x="0" y="530987"/>
                    <a:pt x="0" y="466598"/>
                  </a:cubicBezTo>
                  <a:close/>
                </a:path>
              </a:pathLst>
            </a:custGeom>
            <a:solidFill>
              <a:srgbClr val="283157"/>
            </a:solidFill>
          </p:spPr>
        </p:sp>
        <p:sp>
          <p:nvSpPr>
            <p:cNvPr name="Freeform 21" id="21"/>
            <p:cNvSpPr/>
            <p:nvPr/>
          </p:nvSpPr>
          <p:spPr>
            <a:xfrm flipH="false" flipV="false" rot="0">
              <a:off x="0" y="0"/>
              <a:ext cx="596011" cy="596011"/>
            </a:xfrm>
            <a:custGeom>
              <a:avLst/>
              <a:gdLst/>
              <a:ahLst/>
              <a:cxnLst/>
              <a:rect r="r" b="b" t="t" l="l"/>
              <a:pathLst>
                <a:path h="596011" w="596011">
                  <a:moveTo>
                    <a:pt x="0" y="123063"/>
                  </a:moveTo>
                  <a:cubicBezTo>
                    <a:pt x="0" y="55118"/>
                    <a:pt x="55118" y="0"/>
                    <a:pt x="123063" y="0"/>
                  </a:cubicBezTo>
                  <a:lnTo>
                    <a:pt x="472948" y="0"/>
                  </a:lnTo>
                  <a:lnTo>
                    <a:pt x="472948" y="6350"/>
                  </a:lnTo>
                  <a:lnTo>
                    <a:pt x="472948" y="0"/>
                  </a:lnTo>
                  <a:cubicBezTo>
                    <a:pt x="540893" y="0"/>
                    <a:pt x="596011" y="55118"/>
                    <a:pt x="596011" y="123063"/>
                  </a:cubicBezTo>
                  <a:lnTo>
                    <a:pt x="589661" y="123063"/>
                  </a:lnTo>
                  <a:lnTo>
                    <a:pt x="596011" y="123063"/>
                  </a:lnTo>
                  <a:lnTo>
                    <a:pt x="596011" y="472948"/>
                  </a:lnTo>
                  <a:lnTo>
                    <a:pt x="589661" y="472948"/>
                  </a:lnTo>
                  <a:lnTo>
                    <a:pt x="596011" y="472948"/>
                  </a:lnTo>
                  <a:cubicBezTo>
                    <a:pt x="596011" y="540893"/>
                    <a:pt x="540893" y="596011"/>
                    <a:pt x="472948" y="596011"/>
                  </a:cubicBezTo>
                  <a:lnTo>
                    <a:pt x="472948" y="589661"/>
                  </a:lnTo>
                  <a:lnTo>
                    <a:pt x="472948" y="596011"/>
                  </a:lnTo>
                  <a:lnTo>
                    <a:pt x="123063" y="596011"/>
                  </a:lnTo>
                  <a:lnTo>
                    <a:pt x="123063" y="589661"/>
                  </a:lnTo>
                  <a:lnTo>
                    <a:pt x="123063" y="596011"/>
                  </a:lnTo>
                  <a:cubicBezTo>
                    <a:pt x="55118" y="595884"/>
                    <a:pt x="0" y="540893"/>
                    <a:pt x="0" y="472948"/>
                  </a:cubicBezTo>
                  <a:lnTo>
                    <a:pt x="0" y="123063"/>
                  </a:lnTo>
                  <a:lnTo>
                    <a:pt x="6350" y="123063"/>
                  </a:lnTo>
                  <a:lnTo>
                    <a:pt x="0" y="123063"/>
                  </a:lnTo>
                  <a:moveTo>
                    <a:pt x="12700" y="123063"/>
                  </a:moveTo>
                  <a:lnTo>
                    <a:pt x="12700" y="472948"/>
                  </a:lnTo>
                  <a:lnTo>
                    <a:pt x="6350" y="472948"/>
                  </a:lnTo>
                  <a:lnTo>
                    <a:pt x="12700" y="472948"/>
                  </a:lnTo>
                  <a:cubicBezTo>
                    <a:pt x="12700" y="533908"/>
                    <a:pt x="62103" y="583311"/>
                    <a:pt x="123063" y="583311"/>
                  </a:cubicBezTo>
                  <a:lnTo>
                    <a:pt x="472948" y="583311"/>
                  </a:lnTo>
                  <a:cubicBezTo>
                    <a:pt x="533908" y="583311"/>
                    <a:pt x="583311" y="533908"/>
                    <a:pt x="583311" y="472948"/>
                  </a:cubicBezTo>
                  <a:lnTo>
                    <a:pt x="583311" y="123063"/>
                  </a:lnTo>
                  <a:cubicBezTo>
                    <a:pt x="583311" y="62103"/>
                    <a:pt x="533908" y="12700"/>
                    <a:pt x="472948" y="12700"/>
                  </a:cubicBezTo>
                  <a:lnTo>
                    <a:pt x="123063" y="12700"/>
                  </a:lnTo>
                  <a:lnTo>
                    <a:pt x="123063" y="6350"/>
                  </a:lnTo>
                  <a:lnTo>
                    <a:pt x="123063" y="12700"/>
                  </a:lnTo>
                  <a:cubicBezTo>
                    <a:pt x="62103" y="12700"/>
                    <a:pt x="12700" y="62103"/>
                    <a:pt x="12700" y="123063"/>
                  </a:cubicBezTo>
                  <a:close/>
                </a:path>
              </a:pathLst>
            </a:custGeom>
            <a:solidFill>
              <a:srgbClr val="414A70"/>
            </a:solidFill>
          </p:spPr>
        </p:sp>
      </p:grpSp>
      <p:sp>
        <p:nvSpPr>
          <p:cNvPr name="TextBox 22" id="22"/>
          <p:cNvSpPr txBox="true"/>
          <p:nvPr/>
        </p:nvSpPr>
        <p:spPr>
          <a:xfrm rot="0">
            <a:off x="3539401" y="4253016"/>
            <a:ext cx="3999041"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Değerlendirme ve Sertifikalandırma</a:t>
            </a:r>
          </a:p>
        </p:txBody>
      </p:sp>
      <p:sp>
        <p:nvSpPr>
          <p:cNvPr name="TextBox 23" id="23"/>
          <p:cNvSpPr txBox="true"/>
          <p:nvPr/>
        </p:nvSpPr>
        <p:spPr>
          <a:xfrm rot="0">
            <a:off x="3692782" y="4839920"/>
            <a:ext cx="7691319" cy="1850171"/>
          </a:xfrm>
          <a:prstGeom prst="rect">
            <a:avLst/>
          </a:prstGeom>
        </p:spPr>
        <p:txBody>
          <a:bodyPr anchor="t" rtlCol="false" tIns="0" lIns="0" bIns="0" rIns="0">
            <a:spAutoFit/>
          </a:bodyPr>
          <a:lstStyle/>
          <a:p>
            <a:pPr algn="l">
              <a:lnSpc>
                <a:spcPts val="2450"/>
              </a:lnSpc>
            </a:pPr>
            <a:r>
              <a:rPr lang="en-US" sz="1531">
                <a:solidFill>
                  <a:srgbClr val="EBECEF"/>
                </a:solidFill>
                <a:latin typeface="Arimo"/>
              </a:rPr>
              <a:t>Hazırlık aşamasının ardından, kuruluş, BGYS'yi bağımsız bir belgelendirme kuruluşu tarafından denetlenmeye hazır hale getirir. Denetleyici, kuruluşun BGYS'sinin ISO 27001 standardına uygunluğunu değerlendirir. Bu değerlendirme süreci, dokümantasyon incelemesi, çalışanlarla görüşmeler ve sahada gözlemler içerir. Başarılı bir değerlendirme sonucunda, kuruluş ISO 27001 sertifikası almaya hak kazanır.</a:t>
            </a:r>
          </a:p>
        </p:txBody>
      </p:sp>
      <p:grpSp>
        <p:nvGrpSpPr>
          <p:cNvPr name="Group 24" id="24"/>
          <p:cNvGrpSpPr/>
          <p:nvPr/>
        </p:nvGrpSpPr>
        <p:grpSpPr>
          <a:xfrm rot="0">
            <a:off x="2750716" y="7475562"/>
            <a:ext cx="680442" cy="38844"/>
            <a:chOff x="0" y="0"/>
            <a:chExt cx="907257" cy="51792"/>
          </a:xfrm>
        </p:grpSpPr>
        <p:sp>
          <p:nvSpPr>
            <p:cNvPr name="Freeform 25" id="25"/>
            <p:cNvSpPr/>
            <p:nvPr/>
          </p:nvSpPr>
          <p:spPr>
            <a:xfrm flipH="false" flipV="false" rot="0">
              <a:off x="0" y="0"/>
              <a:ext cx="907288" cy="51816"/>
            </a:xfrm>
            <a:custGeom>
              <a:avLst/>
              <a:gdLst/>
              <a:ahLst/>
              <a:cxnLst/>
              <a:rect r="r" b="b" t="t" l="l"/>
              <a:pathLst>
                <a:path h="51816" w="907288">
                  <a:moveTo>
                    <a:pt x="0" y="25908"/>
                  </a:moveTo>
                  <a:cubicBezTo>
                    <a:pt x="0" y="11557"/>
                    <a:pt x="11557" y="0"/>
                    <a:pt x="25908" y="0"/>
                  </a:cubicBezTo>
                  <a:lnTo>
                    <a:pt x="881380" y="0"/>
                  </a:lnTo>
                  <a:cubicBezTo>
                    <a:pt x="895731" y="0"/>
                    <a:pt x="907288" y="11557"/>
                    <a:pt x="907288" y="25908"/>
                  </a:cubicBezTo>
                  <a:cubicBezTo>
                    <a:pt x="907288" y="40259"/>
                    <a:pt x="895731" y="51816"/>
                    <a:pt x="881380" y="51816"/>
                  </a:cubicBezTo>
                  <a:lnTo>
                    <a:pt x="25908" y="51816"/>
                  </a:lnTo>
                  <a:cubicBezTo>
                    <a:pt x="11557" y="51816"/>
                    <a:pt x="0" y="40259"/>
                    <a:pt x="0" y="25908"/>
                  </a:cubicBezTo>
                  <a:close/>
                </a:path>
              </a:pathLst>
            </a:custGeom>
            <a:solidFill>
              <a:srgbClr val="414A70"/>
            </a:solidFill>
          </p:spPr>
        </p:sp>
      </p:grpSp>
      <p:grpSp>
        <p:nvGrpSpPr>
          <p:cNvPr name="Group 26" id="26"/>
          <p:cNvGrpSpPr/>
          <p:nvPr/>
        </p:nvGrpSpPr>
        <p:grpSpPr>
          <a:xfrm rot="0">
            <a:off x="2308548" y="7271594"/>
            <a:ext cx="446931" cy="446931"/>
            <a:chOff x="0" y="0"/>
            <a:chExt cx="595908" cy="595908"/>
          </a:xfrm>
        </p:grpSpPr>
        <p:sp>
          <p:nvSpPr>
            <p:cNvPr name="Freeform 27" id="27"/>
            <p:cNvSpPr/>
            <p:nvPr/>
          </p:nvSpPr>
          <p:spPr>
            <a:xfrm flipH="false" flipV="false" rot="0">
              <a:off x="6350" y="6350"/>
              <a:ext cx="583311" cy="583311"/>
            </a:xfrm>
            <a:custGeom>
              <a:avLst/>
              <a:gdLst/>
              <a:ahLst/>
              <a:cxnLst/>
              <a:rect r="r" b="b" t="t" l="l"/>
              <a:pathLst>
                <a:path h="583311" w="583311">
                  <a:moveTo>
                    <a:pt x="0" y="116713"/>
                  </a:moveTo>
                  <a:cubicBezTo>
                    <a:pt x="0" y="52197"/>
                    <a:pt x="52197" y="0"/>
                    <a:pt x="116713" y="0"/>
                  </a:cubicBezTo>
                  <a:lnTo>
                    <a:pt x="466598" y="0"/>
                  </a:lnTo>
                  <a:cubicBezTo>
                    <a:pt x="530987" y="0"/>
                    <a:pt x="583311" y="52197"/>
                    <a:pt x="583311" y="116713"/>
                  </a:cubicBezTo>
                  <a:lnTo>
                    <a:pt x="583311" y="466598"/>
                  </a:lnTo>
                  <a:cubicBezTo>
                    <a:pt x="583311" y="530987"/>
                    <a:pt x="531114" y="583311"/>
                    <a:pt x="466598" y="583311"/>
                  </a:cubicBezTo>
                  <a:lnTo>
                    <a:pt x="116713" y="583311"/>
                  </a:lnTo>
                  <a:cubicBezTo>
                    <a:pt x="52197" y="583184"/>
                    <a:pt x="0" y="530987"/>
                    <a:pt x="0" y="466598"/>
                  </a:cubicBezTo>
                  <a:close/>
                </a:path>
              </a:pathLst>
            </a:custGeom>
            <a:solidFill>
              <a:srgbClr val="283157"/>
            </a:solidFill>
          </p:spPr>
        </p:sp>
        <p:sp>
          <p:nvSpPr>
            <p:cNvPr name="Freeform 28" id="28"/>
            <p:cNvSpPr/>
            <p:nvPr/>
          </p:nvSpPr>
          <p:spPr>
            <a:xfrm flipH="false" flipV="false" rot="0">
              <a:off x="0" y="0"/>
              <a:ext cx="596011" cy="596011"/>
            </a:xfrm>
            <a:custGeom>
              <a:avLst/>
              <a:gdLst/>
              <a:ahLst/>
              <a:cxnLst/>
              <a:rect r="r" b="b" t="t" l="l"/>
              <a:pathLst>
                <a:path h="596011" w="596011">
                  <a:moveTo>
                    <a:pt x="0" y="123063"/>
                  </a:moveTo>
                  <a:cubicBezTo>
                    <a:pt x="0" y="55118"/>
                    <a:pt x="55118" y="0"/>
                    <a:pt x="123063" y="0"/>
                  </a:cubicBezTo>
                  <a:lnTo>
                    <a:pt x="472948" y="0"/>
                  </a:lnTo>
                  <a:lnTo>
                    <a:pt x="472948" y="6350"/>
                  </a:lnTo>
                  <a:lnTo>
                    <a:pt x="472948" y="0"/>
                  </a:lnTo>
                  <a:cubicBezTo>
                    <a:pt x="540893" y="0"/>
                    <a:pt x="596011" y="55118"/>
                    <a:pt x="596011" y="123063"/>
                  </a:cubicBezTo>
                  <a:lnTo>
                    <a:pt x="589661" y="123063"/>
                  </a:lnTo>
                  <a:lnTo>
                    <a:pt x="596011" y="123063"/>
                  </a:lnTo>
                  <a:lnTo>
                    <a:pt x="596011" y="472948"/>
                  </a:lnTo>
                  <a:lnTo>
                    <a:pt x="589661" y="472948"/>
                  </a:lnTo>
                  <a:lnTo>
                    <a:pt x="596011" y="472948"/>
                  </a:lnTo>
                  <a:cubicBezTo>
                    <a:pt x="596011" y="540893"/>
                    <a:pt x="540893" y="596011"/>
                    <a:pt x="472948" y="596011"/>
                  </a:cubicBezTo>
                  <a:lnTo>
                    <a:pt x="472948" y="589661"/>
                  </a:lnTo>
                  <a:lnTo>
                    <a:pt x="472948" y="596011"/>
                  </a:lnTo>
                  <a:lnTo>
                    <a:pt x="123063" y="596011"/>
                  </a:lnTo>
                  <a:lnTo>
                    <a:pt x="123063" y="589661"/>
                  </a:lnTo>
                  <a:lnTo>
                    <a:pt x="123063" y="596011"/>
                  </a:lnTo>
                  <a:cubicBezTo>
                    <a:pt x="55118" y="595884"/>
                    <a:pt x="0" y="540893"/>
                    <a:pt x="0" y="472948"/>
                  </a:cubicBezTo>
                  <a:lnTo>
                    <a:pt x="0" y="123063"/>
                  </a:lnTo>
                  <a:lnTo>
                    <a:pt x="6350" y="123063"/>
                  </a:lnTo>
                  <a:lnTo>
                    <a:pt x="0" y="123063"/>
                  </a:lnTo>
                  <a:moveTo>
                    <a:pt x="12700" y="123063"/>
                  </a:moveTo>
                  <a:lnTo>
                    <a:pt x="12700" y="472948"/>
                  </a:lnTo>
                  <a:lnTo>
                    <a:pt x="6350" y="472948"/>
                  </a:lnTo>
                  <a:lnTo>
                    <a:pt x="12700" y="472948"/>
                  </a:lnTo>
                  <a:cubicBezTo>
                    <a:pt x="12700" y="533908"/>
                    <a:pt x="62103" y="583311"/>
                    <a:pt x="123063" y="583311"/>
                  </a:cubicBezTo>
                  <a:lnTo>
                    <a:pt x="472948" y="583311"/>
                  </a:lnTo>
                  <a:cubicBezTo>
                    <a:pt x="533908" y="583311"/>
                    <a:pt x="583311" y="533908"/>
                    <a:pt x="583311" y="472948"/>
                  </a:cubicBezTo>
                  <a:lnTo>
                    <a:pt x="583311" y="123063"/>
                  </a:lnTo>
                  <a:cubicBezTo>
                    <a:pt x="583311" y="62103"/>
                    <a:pt x="533908" y="12700"/>
                    <a:pt x="472948" y="12700"/>
                  </a:cubicBezTo>
                  <a:lnTo>
                    <a:pt x="123063" y="12700"/>
                  </a:lnTo>
                  <a:lnTo>
                    <a:pt x="123063" y="6350"/>
                  </a:lnTo>
                  <a:lnTo>
                    <a:pt x="123063" y="12700"/>
                  </a:lnTo>
                  <a:cubicBezTo>
                    <a:pt x="62103" y="12700"/>
                    <a:pt x="12700" y="62103"/>
                    <a:pt x="12700" y="123063"/>
                  </a:cubicBezTo>
                  <a:close/>
                </a:path>
              </a:pathLst>
            </a:custGeom>
            <a:solidFill>
              <a:srgbClr val="414A70"/>
            </a:solidFill>
          </p:spPr>
        </p:sp>
      </p:grpSp>
      <p:sp>
        <p:nvSpPr>
          <p:cNvPr name="TextBox 29" id="29"/>
          <p:cNvSpPr txBox="true"/>
          <p:nvPr/>
        </p:nvSpPr>
        <p:spPr>
          <a:xfrm rot="0">
            <a:off x="3692782" y="7355116"/>
            <a:ext cx="2247335"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Sürekli İyileştirme</a:t>
            </a:r>
          </a:p>
        </p:txBody>
      </p:sp>
      <p:sp>
        <p:nvSpPr>
          <p:cNvPr name="TextBox 30" id="30"/>
          <p:cNvSpPr txBox="true"/>
          <p:nvPr/>
        </p:nvSpPr>
        <p:spPr>
          <a:xfrm rot="0">
            <a:off x="3692782" y="7708731"/>
            <a:ext cx="7691319" cy="1539270"/>
          </a:xfrm>
          <a:prstGeom prst="rect">
            <a:avLst/>
          </a:prstGeom>
        </p:spPr>
        <p:txBody>
          <a:bodyPr anchor="t" rtlCol="false" tIns="0" lIns="0" bIns="0" rIns="0">
            <a:spAutoFit/>
          </a:bodyPr>
          <a:lstStyle/>
          <a:p>
            <a:pPr algn="l">
              <a:lnSpc>
                <a:spcPts val="2450"/>
              </a:lnSpc>
            </a:pPr>
            <a:r>
              <a:rPr lang="en-US" sz="1531">
                <a:solidFill>
                  <a:srgbClr val="EBECEF"/>
                </a:solidFill>
                <a:latin typeface="Arimo"/>
              </a:rPr>
              <a:t>ISO 27001 sertifikasyonu süreci, kuruluşun bilgi güvenliği yönetim sistemini sürekli olarak izleme, gözden geçirme ve iyileştirme taahhüdüyle devam eder. Kuruluş, BGYS'nin etkinliğini periyodik olarak değerlendirir, değişen ihtiyaçlara uyum sağlar ve raporlamayı yönetir. Düzenli denetimler, kuruluşun ISO 27001 uyumunu garanti altına alır ve sertifikasyonun yenilenmesini sağlar.</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131897" y="771406"/>
            <a:ext cx="9166205" cy="3536841"/>
          </a:xfrm>
          <a:prstGeom prst="rect">
            <a:avLst/>
          </a:prstGeom>
        </p:spPr>
        <p:txBody>
          <a:bodyPr anchor="t" rtlCol="false" tIns="0" lIns="0" bIns="0" rIns="0">
            <a:spAutoFit/>
          </a:bodyPr>
          <a:lstStyle/>
          <a:p>
            <a:pPr algn="l">
              <a:lnSpc>
                <a:spcPts val="9422"/>
              </a:lnSpc>
            </a:pPr>
            <a:r>
              <a:rPr lang="en-US" sz="7538">
                <a:solidFill>
                  <a:srgbClr val="FFFFFF"/>
                </a:solidFill>
                <a:latin typeface="Fraunces"/>
              </a:rPr>
              <a:t>Bilgi Güvenliği Yönetim Sistemi (BGYS)</a:t>
            </a:r>
          </a:p>
        </p:txBody>
      </p:sp>
      <p:sp>
        <p:nvSpPr>
          <p:cNvPr name="TextBox 8" id="8"/>
          <p:cNvSpPr txBox="true"/>
          <p:nvPr/>
        </p:nvSpPr>
        <p:spPr>
          <a:xfrm rot="0">
            <a:off x="1131897" y="4720560"/>
            <a:ext cx="9166205" cy="2224326"/>
          </a:xfrm>
          <a:prstGeom prst="rect">
            <a:avLst/>
          </a:prstGeom>
        </p:spPr>
        <p:txBody>
          <a:bodyPr anchor="t" rtlCol="false" tIns="0" lIns="0" bIns="0" rIns="0">
            <a:spAutoFit/>
          </a:bodyPr>
          <a:lstStyle/>
          <a:p>
            <a:pPr algn="l">
              <a:lnSpc>
                <a:spcPts val="3496"/>
              </a:lnSpc>
            </a:pPr>
            <a:r>
              <a:rPr lang="en-US" sz="2185">
                <a:solidFill>
                  <a:srgbClr val="EBECEF"/>
                </a:solidFill>
                <a:latin typeface="Arimo"/>
              </a:rPr>
              <a:t>Bilgi Güvenliği Yönetim Sistemi (BGYS), bir kuruluşun bilgi güvenliğini sistematik bir şekilde yönetmesini sağlayan bir yönetim sistemidir. ISO 27001 standardı tarafından tanımlanan BGYS, kuruluşların bilgi varlıklarını korumak ve risklerini yönetmek için uyguladıkları kapsamlı bir yaklaşımdır.</a:t>
            </a:r>
          </a:p>
        </p:txBody>
      </p:sp>
      <p:sp>
        <p:nvSpPr>
          <p:cNvPr name="TextBox 9" id="9"/>
          <p:cNvSpPr txBox="true"/>
          <p:nvPr/>
        </p:nvSpPr>
        <p:spPr>
          <a:xfrm rot="0">
            <a:off x="1131897" y="7253169"/>
            <a:ext cx="9166205" cy="2224326"/>
          </a:xfrm>
          <a:prstGeom prst="rect">
            <a:avLst/>
          </a:prstGeom>
        </p:spPr>
        <p:txBody>
          <a:bodyPr anchor="t" rtlCol="false" tIns="0" lIns="0" bIns="0" rIns="0">
            <a:spAutoFit/>
          </a:bodyPr>
          <a:lstStyle/>
          <a:p>
            <a:pPr algn="l">
              <a:lnSpc>
                <a:spcPts val="3496"/>
              </a:lnSpc>
            </a:pPr>
            <a:r>
              <a:rPr lang="en-US" sz="2185">
                <a:solidFill>
                  <a:srgbClr val="EBECEF"/>
                </a:solidFill>
                <a:latin typeface="Arimo"/>
              </a:rPr>
              <a:t>BGYS, kuruluşun tüm süreçlerini, politikalarını, prosedürlerini ve kontrollerini kapsayan bütüncül bir sistem sunar. Bu sayede, bilgi varlıklarının gizlilik, bütünlük ve erişilebilirliği etkin bir şekilde yönetilir. BGYS, kuruluşun bilgi güvenliği hedeflerine ulaşmasını, ilgili yasal ve düzenleyici gerekliliklere uymasını sağlar.</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1028760" y="664845"/>
            <a:ext cx="8221891" cy="708660"/>
          </a:xfrm>
          <a:prstGeom prst="rect">
            <a:avLst/>
          </a:prstGeom>
        </p:spPr>
        <p:txBody>
          <a:bodyPr anchor="t" rtlCol="false" tIns="0" lIns="0" bIns="0" rIns="0">
            <a:spAutoFit/>
          </a:bodyPr>
          <a:lstStyle/>
          <a:p>
            <a:pPr algn="l">
              <a:lnSpc>
                <a:spcPts val="6151"/>
              </a:lnSpc>
            </a:pPr>
            <a:r>
              <a:rPr lang="en-US" sz="4921">
                <a:solidFill>
                  <a:srgbClr val="FFFFFF"/>
                </a:solidFill>
                <a:latin typeface="Fraunces"/>
              </a:rPr>
              <a:t>BGYS Politikası ve Hedefleri</a:t>
            </a:r>
          </a:p>
        </p:txBody>
      </p:sp>
      <p:sp>
        <p:nvSpPr>
          <p:cNvPr name="TextBox 8" id="8"/>
          <p:cNvSpPr txBox="true"/>
          <p:nvPr/>
        </p:nvSpPr>
        <p:spPr>
          <a:xfrm rot="0">
            <a:off x="1028760" y="2390359"/>
            <a:ext cx="9372481" cy="2004060"/>
          </a:xfrm>
          <a:prstGeom prst="rect">
            <a:avLst/>
          </a:prstGeom>
        </p:spPr>
        <p:txBody>
          <a:bodyPr anchor="t" rtlCol="false" tIns="0" lIns="0" bIns="0" rIns="0">
            <a:spAutoFit/>
          </a:bodyPr>
          <a:lstStyle/>
          <a:p>
            <a:pPr algn="l">
              <a:lnSpc>
                <a:spcPts val="3148"/>
              </a:lnSpc>
            </a:pPr>
            <a:r>
              <a:rPr lang="en-US" sz="1968">
                <a:solidFill>
                  <a:srgbClr val="EBECEF"/>
                </a:solidFill>
                <a:latin typeface="Arimo"/>
              </a:rPr>
              <a:t>ISO 27001 sertifikasına sahip olmak için işletmenizde bir Bilgi Güvenliği Yönetim Sistemi (BGYS) oluşturmalısınız. BGYS'nin temelini oluşturan BGYS Politikası ve Hedefleri, kuruluşun bilgi güvenliği için taahhüt ettiği yönetsel yaklaşımı belirler. Bu politika, kuruluşun bilgi güvenliği yönetimi konusundaki niyet ve yönelimini açıkça ortaya koyar.</a:t>
            </a:r>
          </a:p>
        </p:txBody>
      </p:sp>
      <p:sp>
        <p:nvSpPr>
          <p:cNvPr name="TextBox 9" id="9"/>
          <p:cNvSpPr txBox="true"/>
          <p:nvPr/>
        </p:nvSpPr>
        <p:spPr>
          <a:xfrm rot="0">
            <a:off x="1028760" y="4671745"/>
            <a:ext cx="9372481" cy="2004060"/>
          </a:xfrm>
          <a:prstGeom prst="rect">
            <a:avLst/>
          </a:prstGeom>
        </p:spPr>
        <p:txBody>
          <a:bodyPr anchor="t" rtlCol="false" tIns="0" lIns="0" bIns="0" rIns="0">
            <a:spAutoFit/>
          </a:bodyPr>
          <a:lstStyle/>
          <a:p>
            <a:pPr algn="l">
              <a:lnSpc>
                <a:spcPts val="3148"/>
              </a:lnSpc>
            </a:pPr>
            <a:r>
              <a:rPr lang="en-US" sz="1968">
                <a:solidFill>
                  <a:srgbClr val="EBECEF"/>
                </a:solidFill>
                <a:latin typeface="Arimo"/>
              </a:rPr>
              <a:t>BGYS Politikası, bilgi güvenliğinin sağlanması için üst yönetim tarafından belirlenen hedefleri, ilkeleri ve sorumlulukları içerir. Politikanın, kuruluşun yapısına, ihtiyaçlarına ve risk profiline uygun olarak hazırlanması gerekir. Politikada, bilgi güvenliğinin sürekliliğinin sağlanması, ilgili yasa ve mevzuatlara uyum, müşteri ve diğer paydaşların güveninin korunması gibi hususlar yer alır.</a:t>
            </a:r>
          </a:p>
        </p:txBody>
      </p:sp>
      <p:sp>
        <p:nvSpPr>
          <p:cNvPr name="TextBox 10" id="10"/>
          <p:cNvSpPr txBox="true"/>
          <p:nvPr/>
        </p:nvSpPr>
        <p:spPr>
          <a:xfrm rot="0">
            <a:off x="1028760" y="6953131"/>
            <a:ext cx="9372481" cy="2004060"/>
          </a:xfrm>
          <a:prstGeom prst="rect">
            <a:avLst/>
          </a:prstGeom>
        </p:spPr>
        <p:txBody>
          <a:bodyPr anchor="t" rtlCol="false" tIns="0" lIns="0" bIns="0" rIns="0">
            <a:spAutoFit/>
          </a:bodyPr>
          <a:lstStyle/>
          <a:p>
            <a:pPr algn="l">
              <a:lnSpc>
                <a:spcPts val="3148"/>
              </a:lnSpc>
            </a:pPr>
            <a:r>
              <a:rPr lang="en-US" sz="1968">
                <a:solidFill>
                  <a:srgbClr val="EBECEF"/>
                </a:solidFill>
                <a:latin typeface="Arimo"/>
              </a:rPr>
              <a:t>BGYS Hedefleri ise, politika doğrultusunda oluşturulan, ölçülebilir ve gerçekleştirilebilir amaçlardır. Bu hedefler, bilgi güvenliği risklerinin azaltılması, farkındalığın artırılması, süreçlerin iyileştirilmesi gibi konulara odaklanır. Hedeflerin periyodik olarak gözden geçirilmesi ve gerektiğinde güncellenmesi, BGYS'nin etkinliğinin artırılması açısından kritik öneme sahiptir.</a:t>
            </a:r>
          </a:p>
        </p:txBody>
      </p:sp>
    </p:spTree>
  </p:cSld>
  <p:clrMapOvr>
    <a:masterClrMapping/>
  </p:clrMapOvr>
</p:sld>
</file>

<file path=ppt/slides/slide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608171"/>
            <a:chOff x="0" y="0"/>
            <a:chExt cx="24384000" cy="14144228"/>
          </a:xfrm>
        </p:grpSpPr>
        <p:sp>
          <p:nvSpPr>
            <p:cNvPr name="Freeform 5" id="5"/>
            <p:cNvSpPr/>
            <p:nvPr/>
          </p:nvSpPr>
          <p:spPr>
            <a:xfrm flipH="false" flipV="false" rot="0">
              <a:off x="0" y="0"/>
              <a:ext cx="24384000" cy="14144244"/>
            </a:xfrm>
            <a:custGeom>
              <a:avLst/>
              <a:gdLst/>
              <a:ahLst/>
              <a:cxnLst/>
              <a:rect r="r" b="b" t="t" l="l"/>
              <a:pathLst>
                <a:path h="14144244" w="24384000">
                  <a:moveTo>
                    <a:pt x="0" y="0"/>
                  </a:moveTo>
                  <a:lnTo>
                    <a:pt x="24384000" y="0"/>
                  </a:lnTo>
                  <a:lnTo>
                    <a:pt x="24384000" y="14144244"/>
                  </a:lnTo>
                  <a:lnTo>
                    <a:pt x="0" y="14144244"/>
                  </a:lnTo>
                  <a:close/>
                </a:path>
              </a:pathLst>
            </a:custGeom>
            <a:solidFill>
              <a:srgbClr val="080E26"/>
            </a:solidFill>
          </p:spPr>
        </p:sp>
      </p:grpSp>
      <p:sp>
        <p:nvSpPr>
          <p:cNvPr name="TextBox 6" id="6"/>
          <p:cNvSpPr txBox="true"/>
          <p:nvPr/>
        </p:nvSpPr>
        <p:spPr>
          <a:xfrm rot="0">
            <a:off x="4617899" y="298837"/>
            <a:ext cx="5966549" cy="535126"/>
          </a:xfrm>
          <a:prstGeom prst="rect">
            <a:avLst/>
          </a:prstGeom>
        </p:spPr>
        <p:txBody>
          <a:bodyPr anchor="t" rtlCol="false" tIns="0" lIns="0" bIns="0" rIns="0">
            <a:spAutoFit/>
          </a:bodyPr>
          <a:lstStyle/>
          <a:p>
            <a:pPr algn="l">
              <a:lnSpc>
                <a:spcPts val="4783"/>
              </a:lnSpc>
            </a:pPr>
            <a:r>
              <a:rPr lang="en-US" sz="3827">
                <a:solidFill>
                  <a:srgbClr val="FFFFFF"/>
                </a:solidFill>
                <a:latin typeface="Fraunces"/>
              </a:rPr>
              <a:t>BGYS Organizasyon Yapısı</a:t>
            </a:r>
          </a:p>
        </p:txBody>
      </p:sp>
      <p:sp>
        <p:nvSpPr>
          <p:cNvPr name="TextBox 7" id="7"/>
          <p:cNvSpPr txBox="true"/>
          <p:nvPr/>
        </p:nvSpPr>
        <p:spPr>
          <a:xfrm rot="0">
            <a:off x="4617899" y="1664226"/>
            <a:ext cx="1770191" cy="221844"/>
          </a:xfrm>
          <a:prstGeom prst="rect">
            <a:avLst/>
          </a:prstGeom>
        </p:spPr>
        <p:txBody>
          <a:bodyPr anchor="t" rtlCol="false" tIns="0" lIns="0" bIns="0" rIns="0">
            <a:spAutoFit/>
          </a:bodyPr>
          <a:lstStyle/>
          <a:p>
            <a:pPr algn="l">
              <a:lnSpc>
                <a:spcPts val="2392"/>
              </a:lnSpc>
            </a:pPr>
            <a:r>
              <a:rPr lang="en-US" sz="1913">
                <a:solidFill>
                  <a:srgbClr val="FFFFFF"/>
                </a:solidFill>
                <a:latin typeface="Fraunces"/>
              </a:rPr>
              <a:t>Liderlik Rolü</a:t>
            </a:r>
          </a:p>
        </p:txBody>
      </p:sp>
      <p:sp>
        <p:nvSpPr>
          <p:cNvPr name="TextBox 8" id="8"/>
          <p:cNvSpPr txBox="true"/>
          <p:nvPr/>
        </p:nvSpPr>
        <p:spPr>
          <a:xfrm rot="0">
            <a:off x="4617899" y="2076629"/>
            <a:ext cx="1770191" cy="7154555"/>
          </a:xfrm>
          <a:prstGeom prst="rect">
            <a:avLst/>
          </a:prstGeom>
        </p:spPr>
        <p:txBody>
          <a:bodyPr anchor="t" rtlCol="false" tIns="0" lIns="0" bIns="0" rIns="0">
            <a:spAutoFit/>
          </a:bodyPr>
          <a:lstStyle/>
          <a:p>
            <a:pPr algn="l">
              <a:lnSpc>
                <a:spcPts val="2450"/>
              </a:lnSpc>
            </a:pPr>
            <a:r>
              <a:rPr lang="en-US" sz="1375">
                <a:solidFill>
                  <a:srgbClr val="EBECEF"/>
                </a:solidFill>
                <a:latin typeface="Arimo"/>
              </a:rPr>
              <a:t>Etkin bir Bilgi Güvenliği Yönetim Sistemi (BGYS) için, üst yönetim liderliği ve taahhüdü büyük önem taşır. Üst yönetim, BGYS'nin uygulanması, sürdürülmesi ve iyileştirilmesi için gerekli kaynakları sağlar ve BGYS'nin tüm organizasyon içindeki benimsenmesini teşvik eder. Üst yönetim, politika ve hedeflerin belirlenmesi, görev ve sorumlulukların tanımlanması gibi kritik konularda aktif rol alır.</a:t>
            </a:r>
          </a:p>
        </p:txBody>
      </p:sp>
      <p:sp>
        <p:nvSpPr>
          <p:cNvPr name="TextBox 9" id="9"/>
          <p:cNvSpPr txBox="true"/>
          <p:nvPr/>
        </p:nvSpPr>
        <p:spPr>
          <a:xfrm rot="0">
            <a:off x="7054661" y="1664226"/>
            <a:ext cx="1770191" cy="525601"/>
          </a:xfrm>
          <a:prstGeom prst="rect">
            <a:avLst/>
          </a:prstGeom>
        </p:spPr>
        <p:txBody>
          <a:bodyPr anchor="t" rtlCol="false" tIns="0" lIns="0" bIns="0" rIns="0">
            <a:spAutoFit/>
          </a:bodyPr>
          <a:lstStyle/>
          <a:p>
            <a:pPr algn="l">
              <a:lnSpc>
                <a:spcPts val="2392"/>
              </a:lnSpc>
            </a:pPr>
            <a:r>
              <a:rPr lang="en-US" sz="1913">
                <a:solidFill>
                  <a:srgbClr val="FFFFFF"/>
                </a:solidFill>
                <a:latin typeface="Fraunces"/>
              </a:rPr>
              <a:t>BGYS Koordinatörü</a:t>
            </a:r>
          </a:p>
        </p:txBody>
      </p:sp>
      <p:sp>
        <p:nvSpPr>
          <p:cNvPr name="TextBox 10" id="10"/>
          <p:cNvSpPr txBox="true"/>
          <p:nvPr/>
        </p:nvSpPr>
        <p:spPr>
          <a:xfrm rot="0">
            <a:off x="7054661" y="2380386"/>
            <a:ext cx="1770191" cy="8182065"/>
          </a:xfrm>
          <a:prstGeom prst="rect">
            <a:avLst/>
          </a:prstGeom>
        </p:spPr>
        <p:txBody>
          <a:bodyPr anchor="t" rtlCol="false" tIns="0" lIns="0" bIns="0" rIns="0">
            <a:spAutoFit/>
          </a:bodyPr>
          <a:lstStyle/>
          <a:p>
            <a:pPr algn="l">
              <a:lnSpc>
                <a:spcPts val="2450"/>
              </a:lnSpc>
            </a:pPr>
            <a:r>
              <a:rPr lang="en-US" sz="1375">
                <a:solidFill>
                  <a:srgbClr val="EBECEF"/>
                </a:solidFill>
                <a:latin typeface="Arimo"/>
              </a:rPr>
              <a:t>BGYS Koordinatörü, BGYS'nin kurulması, uygulanması, izlenmesi ve iyileştirilmesi süreçlerinden sorumludur. Koordinatör, BGYS'ye ilişkin tüm faaliyetleri planlama, yürütme ve raporlama konularında görev alır. BGYS Koordinatörü, üst yönetim ile diğer birimler arasında etkili bir iletişim sağlayarak BGYS'nin tüm organizasyon içinde benimsenmesini sağlar.</a:t>
            </a:r>
          </a:p>
        </p:txBody>
      </p:sp>
      <p:sp>
        <p:nvSpPr>
          <p:cNvPr name="TextBox 11" id="11"/>
          <p:cNvSpPr txBox="true"/>
          <p:nvPr/>
        </p:nvSpPr>
        <p:spPr>
          <a:xfrm rot="0">
            <a:off x="9491425" y="1664226"/>
            <a:ext cx="1770191" cy="221844"/>
          </a:xfrm>
          <a:prstGeom prst="rect">
            <a:avLst/>
          </a:prstGeom>
        </p:spPr>
        <p:txBody>
          <a:bodyPr anchor="t" rtlCol="false" tIns="0" lIns="0" bIns="0" rIns="0">
            <a:spAutoFit/>
          </a:bodyPr>
          <a:lstStyle/>
          <a:p>
            <a:pPr algn="l">
              <a:lnSpc>
                <a:spcPts val="2392"/>
              </a:lnSpc>
            </a:pPr>
            <a:r>
              <a:rPr lang="en-US" sz="1913">
                <a:solidFill>
                  <a:srgbClr val="FFFFFF"/>
                </a:solidFill>
                <a:latin typeface="Fraunces"/>
              </a:rPr>
              <a:t>BGYS Komitesi</a:t>
            </a:r>
          </a:p>
        </p:txBody>
      </p:sp>
      <p:sp>
        <p:nvSpPr>
          <p:cNvPr name="TextBox 12" id="12"/>
          <p:cNvSpPr txBox="true"/>
          <p:nvPr/>
        </p:nvSpPr>
        <p:spPr>
          <a:xfrm rot="0">
            <a:off x="9491425" y="2076629"/>
            <a:ext cx="1770191" cy="8485822"/>
          </a:xfrm>
          <a:prstGeom prst="rect">
            <a:avLst/>
          </a:prstGeom>
        </p:spPr>
        <p:txBody>
          <a:bodyPr anchor="t" rtlCol="false" tIns="0" lIns="0" bIns="0" rIns="0">
            <a:spAutoFit/>
          </a:bodyPr>
          <a:lstStyle/>
          <a:p>
            <a:pPr algn="l">
              <a:lnSpc>
                <a:spcPts val="2450"/>
              </a:lnSpc>
            </a:pPr>
            <a:r>
              <a:rPr lang="en-US" sz="1375">
                <a:solidFill>
                  <a:srgbClr val="EBECEF"/>
                </a:solidFill>
                <a:latin typeface="Arimo"/>
              </a:rPr>
              <a:t>BGYS Komitesi, farklı departman ve fonksiyonlardan temsilcilerin yer aldığı bir gruptur. Komite, BGYS politika ve hedeflerinin belirlenmesi, risklerin değerlendirilmesi, kontrol önlemlerinin tasarlanması ve uygulanması gibi konularda çalışır. Ayrıca BGYS'nin düzenli olarak gözden geçirilmesi, iyileştirme fırsatlarının belirlenmesi ve üst yönetime raporlama yapılması da komite sorumluluklarındandır.</a:t>
            </a:r>
          </a:p>
        </p:txBody>
      </p:sp>
      <p:sp>
        <p:nvSpPr>
          <p:cNvPr name="TextBox 13" id="13"/>
          <p:cNvSpPr txBox="true"/>
          <p:nvPr/>
        </p:nvSpPr>
        <p:spPr>
          <a:xfrm rot="0">
            <a:off x="11928187" y="1664226"/>
            <a:ext cx="1770191" cy="525601"/>
          </a:xfrm>
          <a:prstGeom prst="rect">
            <a:avLst/>
          </a:prstGeom>
        </p:spPr>
        <p:txBody>
          <a:bodyPr anchor="t" rtlCol="false" tIns="0" lIns="0" bIns="0" rIns="0">
            <a:spAutoFit/>
          </a:bodyPr>
          <a:lstStyle/>
          <a:p>
            <a:pPr algn="l">
              <a:lnSpc>
                <a:spcPts val="2392"/>
              </a:lnSpc>
            </a:pPr>
            <a:r>
              <a:rPr lang="en-US" sz="1913">
                <a:solidFill>
                  <a:srgbClr val="FFFFFF"/>
                </a:solidFill>
                <a:latin typeface="Fraunces"/>
              </a:rPr>
              <a:t>BGYS Uygulama Ekibi</a:t>
            </a:r>
          </a:p>
        </p:txBody>
      </p:sp>
      <p:sp>
        <p:nvSpPr>
          <p:cNvPr name="TextBox 14" id="14"/>
          <p:cNvSpPr txBox="true"/>
          <p:nvPr/>
        </p:nvSpPr>
        <p:spPr>
          <a:xfrm rot="0">
            <a:off x="11928187" y="2399436"/>
            <a:ext cx="1770191" cy="5580995"/>
          </a:xfrm>
          <a:prstGeom prst="rect">
            <a:avLst/>
          </a:prstGeom>
        </p:spPr>
        <p:txBody>
          <a:bodyPr anchor="t" rtlCol="false" tIns="0" lIns="0" bIns="0" rIns="0">
            <a:spAutoFit/>
          </a:bodyPr>
          <a:lstStyle/>
          <a:p>
            <a:pPr algn="l">
              <a:lnSpc>
                <a:spcPts val="2450"/>
              </a:lnSpc>
            </a:pPr>
            <a:r>
              <a:rPr lang="en-US" sz="1500">
                <a:solidFill>
                  <a:srgbClr val="EBECEF"/>
                </a:solidFill>
                <a:latin typeface="Arimo"/>
              </a:rPr>
              <a:t>BGYS Uygulama Ekibi, BGYS'nin günlük operasyonel uygulamalarından sorumludur. Ekip, BGYS politika ve prosedürlerinin hayata geçirilmesi, kullanıcıların eğitimi, izleme ve ölçme faaliyetlerinin yürütülmesi gibi konularda görev alır. BGYS Uygulama Ekibi, BGYS Koordinatörü ve BGYS Komitesi ile yakın işbirliği içinde çalışır.</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solidFill>
          </p:spPr>
        </p:sp>
      </p:grpSp>
      <p:sp>
        <p:nvSpPr>
          <p:cNvPr name="Freeform 6" id="6" descr="preencoded.png"/>
          <p:cNvSpPr/>
          <p:nvPr/>
        </p:nvSpPr>
        <p:spPr>
          <a:xfrm flipH="false" flipV="false" rot="0">
            <a:off x="0" y="0"/>
            <a:ext cx="18288000" cy="10287000"/>
          </a:xfrm>
          <a:custGeom>
            <a:avLst/>
            <a:gdLst/>
            <a:ahLst/>
            <a:cxnLst/>
            <a:rect r="r" b="b" t="t" l="l"/>
            <a:pathLst>
              <a:path h="10287000" w="18288000">
                <a:moveTo>
                  <a:pt x="0" y="0"/>
                </a:moveTo>
                <a:lnTo>
                  <a:pt x="18288000" y="0"/>
                </a:lnTo>
                <a:lnTo>
                  <a:pt x="18288000" y="10287000"/>
                </a:lnTo>
                <a:lnTo>
                  <a:pt x="0" y="10287000"/>
                </a:lnTo>
                <a:lnTo>
                  <a:pt x="0" y="0"/>
                </a:lnTo>
                <a:close/>
              </a:path>
            </a:pathLst>
          </a:custGeom>
          <a:blipFill>
            <a:blip r:embed="rId3"/>
            <a:stretch>
              <a:fillRect l="0" t="0" r="0" b="0"/>
            </a:stretch>
          </a:blipFill>
        </p:spPr>
      </p:sp>
      <p:grpSp>
        <p:nvGrpSpPr>
          <p:cNvPr name="Group 7" id="7"/>
          <p:cNvGrpSpPr/>
          <p:nvPr/>
        </p:nvGrpSpPr>
        <p:grpSpPr>
          <a:xfrm rot="0">
            <a:off x="0" y="0"/>
            <a:ext cx="18288000" cy="10287000"/>
            <a:chOff x="0" y="0"/>
            <a:chExt cx="24384000" cy="13716000"/>
          </a:xfrm>
        </p:grpSpPr>
        <p:sp>
          <p:nvSpPr>
            <p:cNvPr name="Freeform 8" id="8"/>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080E26">
                <a:alpha val="80000"/>
              </a:srgbClr>
            </a:solidFill>
          </p:spPr>
        </p:sp>
      </p:grpSp>
      <p:sp>
        <p:nvSpPr>
          <p:cNvPr name="TextBox 9" id="9"/>
          <p:cNvSpPr txBox="true"/>
          <p:nvPr/>
        </p:nvSpPr>
        <p:spPr>
          <a:xfrm rot="0">
            <a:off x="3608100" y="669607"/>
            <a:ext cx="5740629" cy="677555"/>
          </a:xfrm>
          <a:prstGeom prst="rect">
            <a:avLst/>
          </a:prstGeom>
        </p:spPr>
        <p:txBody>
          <a:bodyPr anchor="t" rtlCol="false" tIns="0" lIns="0" bIns="0" rIns="0">
            <a:spAutoFit/>
          </a:bodyPr>
          <a:lstStyle/>
          <a:p>
            <a:pPr algn="l">
              <a:lnSpc>
                <a:spcPts val="5830"/>
              </a:lnSpc>
            </a:pPr>
            <a:r>
              <a:rPr lang="en-US" sz="4663">
                <a:solidFill>
                  <a:srgbClr val="FFFFFF"/>
                </a:solidFill>
                <a:latin typeface="Fraunces"/>
              </a:rPr>
              <a:t>Risk Yönetimi</a:t>
            </a:r>
          </a:p>
        </p:txBody>
      </p:sp>
      <p:sp>
        <p:nvSpPr>
          <p:cNvPr name="Freeform 10" id="10" descr="preencoded.png"/>
          <p:cNvSpPr/>
          <p:nvPr/>
        </p:nvSpPr>
        <p:spPr>
          <a:xfrm flipH="false" flipV="false" rot="0">
            <a:off x="3516660" y="1748284"/>
            <a:ext cx="1184671" cy="2881461"/>
          </a:xfrm>
          <a:custGeom>
            <a:avLst/>
            <a:gdLst/>
            <a:ahLst/>
            <a:cxnLst/>
            <a:rect r="r" b="b" t="t" l="l"/>
            <a:pathLst>
              <a:path h="2881461" w="1184671">
                <a:moveTo>
                  <a:pt x="0" y="0"/>
                </a:moveTo>
                <a:lnTo>
                  <a:pt x="1184671" y="0"/>
                </a:lnTo>
                <a:lnTo>
                  <a:pt x="1184671" y="2881461"/>
                </a:lnTo>
                <a:lnTo>
                  <a:pt x="0" y="2881461"/>
                </a:lnTo>
                <a:lnTo>
                  <a:pt x="0" y="0"/>
                </a:lnTo>
                <a:close/>
              </a:path>
            </a:pathLst>
          </a:custGeom>
          <a:blipFill>
            <a:blip r:embed="rId4"/>
            <a:stretch>
              <a:fillRect l="0" t="-231" r="0" b="-231"/>
            </a:stretch>
          </a:blipFill>
        </p:spPr>
      </p:sp>
      <p:sp>
        <p:nvSpPr>
          <p:cNvPr name="TextBox 11" id="11"/>
          <p:cNvSpPr txBox="true"/>
          <p:nvPr/>
        </p:nvSpPr>
        <p:spPr>
          <a:xfrm rot="0">
            <a:off x="5148174" y="2011889"/>
            <a:ext cx="2778800" cy="297745"/>
          </a:xfrm>
          <a:prstGeom prst="rect">
            <a:avLst/>
          </a:prstGeom>
        </p:spPr>
        <p:txBody>
          <a:bodyPr anchor="t" rtlCol="false" tIns="0" lIns="0" bIns="0" rIns="0">
            <a:spAutoFit/>
          </a:bodyPr>
          <a:lstStyle/>
          <a:p>
            <a:pPr algn="l">
              <a:lnSpc>
                <a:spcPts val="2915"/>
              </a:lnSpc>
            </a:pPr>
            <a:r>
              <a:rPr lang="en-US" sz="2332">
                <a:solidFill>
                  <a:srgbClr val="EBECEF"/>
                </a:solidFill>
                <a:latin typeface="Fraunces"/>
              </a:rPr>
              <a:t>Risk Belirleme</a:t>
            </a:r>
          </a:p>
        </p:txBody>
      </p:sp>
      <p:sp>
        <p:nvSpPr>
          <p:cNvPr name="TextBox 12" id="12"/>
          <p:cNvSpPr txBox="true"/>
          <p:nvPr/>
        </p:nvSpPr>
        <p:spPr>
          <a:xfrm rot="0">
            <a:off x="5148174" y="2447955"/>
            <a:ext cx="9531728" cy="1899136"/>
          </a:xfrm>
          <a:prstGeom prst="rect">
            <a:avLst/>
          </a:prstGeom>
        </p:spPr>
        <p:txBody>
          <a:bodyPr anchor="t" rtlCol="false" tIns="0" lIns="0" bIns="0" rIns="0">
            <a:spAutoFit/>
          </a:bodyPr>
          <a:lstStyle/>
          <a:p>
            <a:pPr algn="l">
              <a:lnSpc>
                <a:spcPts val="2985"/>
              </a:lnSpc>
            </a:pPr>
            <a:r>
              <a:rPr lang="en-US" sz="1866">
                <a:solidFill>
                  <a:srgbClr val="EBECEF"/>
                </a:solidFill>
                <a:latin typeface="Arimo"/>
              </a:rPr>
              <a:t>ISO 27001 standardına uygun bir Bilgi Güvenliği Yönetim Sistemi oluşturmak için ilk adım, kuruluşunuzun karşı karşıya olduğu risklerin kapsamlı bir şekilde belirlenmesidir. Bu süreçte, tüm varlıklarınız, tehditler ve zafiyetler analiz edilir. Böylece, bilgi varlıklarınızı etkileyebilecek potansiyel riskleri net bir şekilde anlayabilirsiniz.</a:t>
            </a:r>
          </a:p>
        </p:txBody>
      </p:sp>
      <p:sp>
        <p:nvSpPr>
          <p:cNvPr name="Freeform 13" id="13" descr="preencoded.png"/>
          <p:cNvSpPr/>
          <p:nvPr/>
        </p:nvSpPr>
        <p:spPr>
          <a:xfrm flipH="false" flipV="false" rot="0">
            <a:off x="3516660" y="4629745"/>
            <a:ext cx="1184671" cy="2502396"/>
          </a:xfrm>
          <a:custGeom>
            <a:avLst/>
            <a:gdLst/>
            <a:ahLst/>
            <a:cxnLst/>
            <a:rect r="r" b="b" t="t" l="l"/>
            <a:pathLst>
              <a:path h="2502396" w="1184671">
                <a:moveTo>
                  <a:pt x="0" y="0"/>
                </a:moveTo>
                <a:lnTo>
                  <a:pt x="1184671" y="0"/>
                </a:lnTo>
                <a:lnTo>
                  <a:pt x="1184671" y="2502396"/>
                </a:lnTo>
                <a:lnTo>
                  <a:pt x="0" y="2502396"/>
                </a:lnTo>
                <a:lnTo>
                  <a:pt x="0" y="0"/>
                </a:lnTo>
                <a:close/>
              </a:path>
            </a:pathLst>
          </a:custGeom>
          <a:blipFill>
            <a:blip r:embed="rId5"/>
            <a:stretch>
              <a:fillRect l="0" t="-204" r="0" b="-204"/>
            </a:stretch>
          </a:blipFill>
        </p:spPr>
      </p:sp>
      <p:sp>
        <p:nvSpPr>
          <p:cNvPr name="TextBox 14" id="14"/>
          <p:cNvSpPr txBox="true"/>
          <p:nvPr/>
        </p:nvSpPr>
        <p:spPr>
          <a:xfrm rot="0">
            <a:off x="5148174" y="4893350"/>
            <a:ext cx="2778800" cy="297745"/>
          </a:xfrm>
          <a:prstGeom prst="rect">
            <a:avLst/>
          </a:prstGeom>
        </p:spPr>
        <p:txBody>
          <a:bodyPr anchor="t" rtlCol="false" tIns="0" lIns="0" bIns="0" rIns="0">
            <a:spAutoFit/>
          </a:bodyPr>
          <a:lstStyle/>
          <a:p>
            <a:pPr algn="l">
              <a:lnSpc>
                <a:spcPts val="2915"/>
              </a:lnSpc>
            </a:pPr>
            <a:r>
              <a:rPr lang="en-US" sz="2332">
                <a:solidFill>
                  <a:srgbClr val="EBECEF"/>
                </a:solidFill>
                <a:latin typeface="Fraunces"/>
              </a:rPr>
              <a:t>Risk Analizi</a:t>
            </a:r>
          </a:p>
        </p:txBody>
      </p:sp>
      <p:sp>
        <p:nvSpPr>
          <p:cNvPr name="TextBox 15" id="15"/>
          <p:cNvSpPr txBox="true"/>
          <p:nvPr/>
        </p:nvSpPr>
        <p:spPr>
          <a:xfrm rot="0">
            <a:off x="5148174" y="5329416"/>
            <a:ext cx="9531728" cy="1520071"/>
          </a:xfrm>
          <a:prstGeom prst="rect">
            <a:avLst/>
          </a:prstGeom>
        </p:spPr>
        <p:txBody>
          <a:bodyPr anchor="t" rtlCol="false" tIns="0" lIns="0" bIns="0" rIns="0">
            <a:spAutoFit/>
          </a:bodyPr>
          <a:lstStyle/>
          <a:p>
            <a:pPr algn="l">
              <a:lnSpc>
                <a:spcPts val="2985"/>
              </a:lnSpc>
            </a:pPr>
            <a:r>
              <a:rPr lang="en-US" sz="1866">
                <a:solidFill>
                  <a:srgbClr val="EBECEF"/>
                </a:solidFill>
                <a:latin typeface="Arimo"/>
              </a:rPr>
              <a:t>Risk analizi aşamasında, belirlenen risklerin olasılığı ve etkileri derinlemesine incelenir. Bu, risklerin kritikliğinin ve önceliklendirilmesinin sağlanması açısından önemlidir. Risklerin olasılık ve etki düzeylerinin değerlendirilmesi, kuruluşunuzun en önemli risklerini belirleyebilmenize olanak tanır.</a:t>
            </a:r>
          </a:p>
        </p:txBody>
      </p:sp>
      <p:sp>
        <p:nvSpPr>
          <p:cNvPr name="Freeform 16" id="16" descr="preencoded.png"/>
          <p:cNvSpPr/>
          <p:nvPr/>
        </p:nvSpPr>
        <p:spPr>
          <a:xfrm flipH="false" flipV="false" rot="0">
            <a:off x="3516660" y="7132141"/>
            <a:ext cx="1184671" cy="2502396"/>
          </a:xfrm>
          <a:custGeom>
            <a:avLst/>
            <a:gdLst/>
            <a:ahLst/>
            <a:cxnLst/>
            <a:rect r="r" b="b" t="t" l="l"/>
            <a:pathLst>
              <a:path h="2502396" w="1184671">
                <a:moveTo>
                  <a:pt x="0" y="0"/>
                </a:moveTo>
                <a:lnTo>
                  <a:pt x="1184671" y="0"/>
                </a:lnTo>
                <a:lnTo>
                  <a:pt x="1184671" y="2502397"/>
                </a:lnTo>
                <a:lnTo>
                  <a:pt x="0" y="2502397"/>
                </a:lnTo>
                <a:lnTo>
                  <a:pt x="0" y="0"/>
                </a:lnTo>
                <a:close/>
              </a:path>
            </a:pathLst>
          </a:custGeom>
          <a:blipFill>
            <a:blip r:embed="rId6"/>
            <a:stretch>
              <a:fillRect l="0" t="-204" r="0" b="-204"/>
            </a:stretch>
          </a:blipFill>
        </p:spPr>
      </p:sp>
      <p:sp>
        <p:nvSpPr>
          <p:cNvPr name="TextBox 17" id="17"/>
          <p:cNvSpPr txBox="true"/>
          <p:nvPr/>
        </p:nvSpPr>
        <p:spPr>
          <a:xfrm rot="0">
            <a:off x="5148174" y="7113091"/>
            <a:ext cx="2876729" cy="297745"/>
          </a:xfrm>
          <a:prstGeom prst="rect">
            <a:avLst/>
          </a:prstGeom>
        </p:spPr>
        <p:txBody>
          <a:bodyPr anchor="t" rtlCol="false" tIns="0" lIns="0" bIns="0" rIns="0">
            <a:spAutoFit/>
          </a:bodyPr>
          <a:lstStyle/>
          <a:p>
            <a:pPr algn="l">
              <a:lnSpc>
                <a:spcPts val="2915"/>
              </a:lnSpc>
            </a:pPr>
            <a:r>
              <a:rPr lang="en-US" sz="2332">
                <a:solidFill>
                  <a:srgbClr val="EBECEF"/>
                </a:solidFill>
                <a:latin typeface="Fraunces"/>
              </a:rPr>
              <a:t>Risk Değerlendirmesi</a:t>
            </a:r>
          </a:p>
        </p:txBody>
      </p:sp>
      <p:sp>
        <p:nvSpPr>
          <p:cNvPr name="TextBox 18" id="18"/>
          <p:cNvSpPr txBox="true"/>
          <p:nvPr/>
        </p:nvSpPr>
        <p:spPr>
          <a:xfrm rot="0">
            <a:off x="5148174" y="7831812"/>
            <a:ext cx="9531728" cy="1520071"/>
          </a:xfrm>
          <a:prstGeom prst="rect">
            <a:avLst/>
          </a:prstGeom>
        </p:spPr>
        <p:txBody>
          <a:bodyPr anchor="t" rtlCol="false" tIns="0" lIns="0" bIns="0" rIns="0">
            <a:spAutoFit/>
          </a:bodyPr>
          <a:lstStyle/>
          <a:p>
            <a:pPr algn="l">
              <a:lnSpc>
                <a:spcPts val="2985"/>
              </a:lnSpc>
            </a:pPr>
            <a:r>
              <a:rPr lang="en-US" sz="1866">
                <a:solidFill>
                  <a:srgbClr val="EBECEF"/>
                </a:solidFill>
                <a:latin typeface="Arimo"/>
              </a:rPr>
              <a:t>Risk değerlendirmesi aşamasında, belirlenen riskler kabul edilebilir seviyede olup olmadığı açısından incelenir. Bu süreçte, riskleri ele almak için en uygun yaklaşımın ne olduğu kararlaştırılır. Riskler kabul edilebilir seviyenin üzerinde ise, bu riskleri azaltmak veya ortadan kaldırmak için kontrol önlemleri uygulanmalıdır.</a:t>
            </a:r>
          </a:p>
        </p:txBody>
      </p:sp>
    </p:spTree>
  </p:cSld>
  <p:clrMapOvr>
    <a:masterClrMapping/>
  </p:clrMapOvr>
</p:sld>
</file>

<file path=ppt/slides/slide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1066710"/>
            <a:chOff x="0" y="0"/>
            <a:chExt cx="24384000" cy="14755613"/>
          </a:xfrm>
        </p:grpSpPr>
        <p:sp>
          <p:nvSpPr>
            <p:cNvPr name="Freeform 5" id="5"/>
            <p:cNvSpPr/>
            <p:nvPr/>
          </p:nvSpPr>
          <p:spPr>
            <a:xfrm flipH="false" flipV="false" rot="0">
              <a:off x="0" y="0"/>
              <a:ext cx="24384000" cy="14755622"/>
            </a:xfrm>
            <a:custGeom>
              <a:avLst/>
              <a:gdLst/>
              <a:ahLst/>
              <a:cxnLst/>
              <a:rect r="r" b="b" t="t" l="l"/>
              <a:pathLst>
                <a:path h="14755622" w="24384000">
                  <a:moveTo>
                    <a:pt x="0" y="0"/>
                  </a:moveTo>
                  <a:lnTo>
                    <a:pt x="24384000" y="0"/>
                  </a:lnTo>
                  <a:lnTo>
                    <a:pt x="24384000" y="14755622"/>
                  </a:lnTo>
                  <a:lnTo>
                    <a:pt x="0" y="14755622"/>
                  </a:lnTo>
                  <a:close/>
                </a:path>
              </a:pathLst>
            </a:custGeom>
            <a:solidFill>
              <a:srgbClr val="080E26"/>
            </a:solidFill>
          </p:spPr>
        </p:sp>
      </p:grpSp>
      <p:sp>
        <p:nvSpPr>
          <p:cNvPr name="TextBox 6" id="6"/>
          <p:cNvSpPr txBox="true"/>
          <p:nvPr/>
        </p:nvSpPr>
        <p:spPr>
          <a:xfrm rot="0">
            <a:off x="4617899" y="561261"/>
            <a:ext cx="4677697" cy="535126"/>
          </a:xfrm>
          <a:prstGeom prst="rect">
            <a:avLst/>
          </a:prstGeom>
        </p:spPr>
        <p:txBody>
          <a:bodyPr anchor="t" rtlCol="false" tIns="0" lIns="0" bIns="0" rIns="0">
            <a:spAutoFit/>
          </a:bodyPr>
          <a:lstStyle/>
          <a:p>
            <a:pPr algn="l">
              <a:lnSpc>
                <a:spcPts val="4783"/>
              </a:lnSpc>
            </a:pPr>
            <a:r>
              <a:rPr lang="en-US" sz="3827">
                <a:solidFill>
                  <a:srgbClr val="FFFFFF"/>
                </a:solidFill>
                <a:latin typeface="Fraunces"/>
              </a:rPr>
              <a:t>Kontrol Önlemleri</a:t>
            </a:r>
          </a:p>
        </p:txBody>
      </p:sp>
      <p:grpSp>
        <p:nvGrpSpPr>
          <p:cNvPr name="Group 7" id="7"/>
          <p:cNvGrpSpPr/>
          <p:nvPr/>
        </p:nvGrpSpPr>
        <p:grpSpPr>
          <a:xfrm rot="0">
            <a:off x="4521696" y="1526084"/>
            <a:ext cx="4529881" cy="4568428"/>
            <a:chOff x="0" y="0"/>
            <a:chExt cx="6039842" cy="6091237"/>
          </a:xfrm>
        </p:grpSpPr>
        <p:sp>
          <p:nvSpPr>
            <p:cNvPr name="Freeform 8" id="8"/>
            <p:cNvSpPr/>
            <p:nvPr/>
          </p:nvSpPr>
          <p:spPr>
            <a:xfrm flipH="false" flipV="false" rot="0">
              <a:off x="6350" y="6350"/>
              <a:ext cx="6027166" cy="6078474"/>
            </a:xfrm>
            <a:custGeom>
              <a:avLst/>
              <a:gdLst/>
              <a:ahLst/>
              <a:cxnLst/>
              <a:rect r="r" b="b" t="t" l="l"/>
              <a:pathLst>
                <a:path h="6078474" w="6027166">
                  <a:moveTo>
                    <a:pt x="0" y="116586"/>
                  </a:moveTo>
                  <a:cubicBezTo>
                    <a:pt x="0" y="52197"/>
                    <a:pt x="52197" y="0"/>
                    <a:pt x="116586" y="0"/>
                  </a:cubicBezTo>
                  <a:lnTo>
                    <a:pt x="5910580" y="0"/>
                  </a:lnTo>
                  <a:cubicBezTo>
                    <a:pt x="5974969" y="0"/>
                    <a:pt x="6027166" y="52197"/>
                    <a:pt x="6027166" y="116586"/>
                  </a:cubicBezTo>
                  <a:lnTo>
                    <a:pt x="6027166" y="5961888"/>
                  </a:lnTo>
                  <a:cubicBezTo>
                    <a:pt x="6027166" y="6026277"/>
                    <a:pt x="5974969" y="6078474"/>
                    <a:pt x="5910580" y="6078474"/>
                  </a:cubicBezTo>
                  <a:lnTo>
                    <a:pt x="116586" y="6078474"/>
                  </a:lnTo>
                  <a:cubicBezTo>
                    <a:pt x="52197" y="6078474"/>
                    <a:pt x="0" y="6026277"/>
                    <a:pt x="0" y="5961888"/>
                  </a:cubicBezTo>
                  <a:close/>
                </a:path>
              </a:pathLst>
            </a:custGeom>
            <a:solidFill>
              <a:srgbClr val="283157"/>
            </a:solidFill>
          </p:spPr>
        </p:sp>
        <p:sp>
          <p:nvSpPr>
            <p:cNvPr name="Freeform 9" id="9"/>
            <p:cNvSpPr/>
            <p:nvPr/>
          </p:nvSpPr>
          <p:spPr>
            <a:xfrm flipH="false" flipV="false" rot="0">
              <a:off x="0" y="0"/>
              <a:ext cx="6039866" cy="6091174"/>
            </a:xfrm>
            <a:custGeom>
              <a:avLst/>
              <a:gdLst/>
              <a:ahLst/>
              <a:cxnLst/>
              <a:rect r="r" b="b" t="t" l="l"/>
              <a:pathLst>
                <a:path h="6091174" w="6039866">
                  <a:moveTo>
                    <a:pt x="0" y="122936"/>
                  </a:moveTo>
                  <a:cubicBezTo>
                    <a:pt x="0" y="55118"/>
                    <a:pt x="55118" y="0"/>
                    <a:pt x="122936" y="0"/>
                  </a:cubicBezTo>
                  <a:lnTo>
                    <a:pt x="5916930" y="0"/>
                  </a:lnTo>
                  <a:lnTo>
                    <a:pt x="5916930" y="6350"/>
                  </a:lnTo>
                  <a:lnTo>
                    <a:pt x="5916930" y="0"/>
                  </a:lnTo>
                  <a:cubicBezTo>
                    <a:pt x="5984875" y="0"/>
                    <a:pt x="6039866" y="55118"/>
                    <a:pt x="6039866" y="122936"/>
                  </a:cubicBezTo>
                  <a:lnTo>
                    <a:pt x="6033516" y="122936"/>
                  </a:lnTo>
                  <a:lnTo>
                    <a:pt x="6039866" y="122936"/>
                  </a:lnTo>
                  <a:lnTo>
                    <a:pt x="6039866" y="5968238"/>
                  </a:lnTo>
                  <a:lnTo>
                    <a:pt x="6033516" y="5968238"/>
                  </a:lnTo>
                  <a:lnTo>
                    <a:pt x="6039866" y="5968238"/>
                  </a:lnTo>
                  <a:cubicBezTo>
                    <a:pt x="6039866" y="6036183"/>
                    <a:pt x="5984748" y="6091174"/>
                    <a:pt x="5916930" y="6091174"/>
                  </a:cubicBezTo>
                  <a:lnTo>
                    <a:pt x="5916930" y="6084824"/>
                  </a:lnTo>
                  <a:lnTo>
                    <a:pt x="5916930" y="6091174"/>
                  </a:lnTo>
                  <a:lnTo>
                    <a:pt x="122936" y="6091174"/>
                  </a:lnTo>
                  <a:lnTo>
                    <a:pt x="122936" y="6084824"/>
                  </a:lnTo>
                  <a:lnTo>
                    <a:pt x="122936" y="6091174"/>
                  </a:lnTo>
                  <a:cubicBezTo>
                    <a:pt x="54991" y="6091174"/>
                    <a:pt x="0" y="6036056"/>
                    <a:pt x="0" y="5968238"/>
                  </a:cubicBezTo>
                  <a:lnTo>
                    <a:pt x="0" y="122936"/>
                  </a:lnTo>
                  <a:lnTo>
                    <a:pt x="6350" y="122936"/>
                  </a:lnTo>
                  <a:lnTo>
                    <a:pt x="0" y="122936"/>
                  </a:lnTo>
                  <a:moveTo>
                    <a:pt x="12700" y="122936"/>
                  </a:moveTo>
                  <a:lnTo>
                    <a:pt x="12700" y="5968238"/>
                  </a:lnTo>
                  <a:lnTo>
                    <a:pt x="6350" y="5968238"/>
                  </a:lnTo>
                  <a:lnTo>
                    <a:pt x="12700" y="5968238"/>
                  </a:lnTo>
                  <a:cubicBezTo>
                    <a:pt x="12700" y="6029198"/>
                    <a:pt x="62103" y="6078474"/>
                    <a:pt x="122936" y="6078474"/>
                  </a:cubicBezTo>
                  <a:lnTo>
                    <a:pt x="5916930" y="6078474"/>
                  </a:lnTo>
                  <a:cubicBezTo>
                    <a:pt x="5977890" y="6078474"/>
                    <a:pt x="6027166" y="6029071"/>
                    <a:pt x="6027166" y="5968238"/>
                  </a:cubicBezTo>
                  <a:lnTo>
                    <a:pt x="6027166" y="122936"/>
                  </a:lnTo>
                  <a:cubicBezTo>
                    <a:pt x="6027166" y="61976"/>
                    <a:pt x="5977763" y="12700"/>
                    <a:pt x="5916930" y="12700"/>
                  </a:cubicBezTo>
                  <a:lnTo>
                    <a:pt x="122936" y="12700"/>
                  </a:lnTo>
                  <a:lnTo>
                    <a:pt x="122936" y="6350"/>
                  </a:lnTo>
                  <a:lnTo>
                    <a:pt x="122936" y="12700"/>
                  </a:lnTo>
                  <a:cubicBezTo>
                    <a:pt x="62103" y="12700"/>
                    <a:pt x="12700" y="62103"/>
                    <a:pt x="12700" y="122936"/>
                  </a:cubicBezTo>
                  <a:close/>
                </a:path>
              </a:pathLst>
            </a:custGeom>
            <a:solidFill>
              <a:srgbClr val="414A70"/>
            </a:solidFill>
          </p:spPr>
        </p:sp>
      </p:grpSp>
      <p:sp>
        <p:nvSpPr>
          <p:cNvPr name="TextBox 10" id="10"/>
          <p:cNvSpPr txBox="true"/>
          <p:nvPr/>
        </p:nvSpPr>
        <p:spPr>
          <a:xfrm rot="0">
            <a:off x="4821794" y="1770936"/>
            <a:ext cx="2247335"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Fiziksel Güvenlik</a:t>
            </a:r>
          </a:p>
        </p:txBody>
      </p:sp>
      <p:sp>
        <p:nvSpPr>
          <p:cNvPr name="TextBox 11" id="11"/>
          <p:cNvSpPr txBox="true"/>
          <p:nvPr/>
        </p:nvSpPr>
        <p:spPr>
          <a:xfrm rot="0">
            <a:off x="4821794" y="2105501"/>
            <a:ext cx="3929687" cy="3734634"/>
          </a:xfrm>
          <a:prstGeom prst="rect">
            <a:avLst/>
          </a:prstGeom>
        </p:spPr>
        <p:txBody>
          <a:bodyPr anchor="t" rtlCol="false" tIns="0" lIns="0" bIns="0" rIns="0">
            <a:spAutoFit/>
          </a:bodyPr>
          <a:lstStyle/>
          <a:p>
            <a:pPr algn="l">
              <a:lnSpc>
                <a:spcPts val="2450"/>
              </a:lnSpc>
            </a:pPr>
            <a:r>
              <a:rPr lang="en-US" sz="1375">
                <a:solidFill>
                  <a:srgbClr val="EBECEF"/>
                </a:solidFill>
                <a:latin typeface="Arimo"/>
              </a:rPr>
              <a:t>ISO 27001 standardı, bilgi güvenliği yönetim sisteminde fiziksel güvenlik önlemlerinin alınmasını önemle vurgulamaktadır. Bu kapsamda, binalar, bilgi işlem merkezleri ve ekipmanların fiziksel erişiminin kontrol altında tutulması, yangın, sel, deprem gibi doğal afetlere karşı yeterli koruma önlemlerinin alınması ve izleme sistemlerinin kurulması gerekmektedir. Tüm bu önlemler, hassas bilgilerin ve kritik sistemlerin yetkisiz erişimden ve fiziksel hasarlardan korunmasını sağlar.</a:t>
            </a:r>
          </a:p>
        </p:txBody>
      </p:sp>
      <p:grpSp>
        <p:nvGrpSpPr>
          <p:cNvPr name="Group 12" id="12"/>
          <p:cNvGrpSpPr/>
          <p:nvPr/>
        </p:nvGrpSpPr>
        <p:grpSpPr>
          <a:xfrm rot="0">
            <a:off x="9236422" y="1526084"/>
            <a:ext cx="4529881" cy="4568428"/>
            <a:chOff x="0" y="0"/>
            <a:chExt cx="6039842" cy="6091237"/>
          </a:xfrm>
        </p:grpSpPr>
        <p:sp>
          <p:nvSpPr>
            <p:cNvPr name="Freeform 13" id="13"/>
            <p:cNvSpPr/>
            <p:nvPr/>
          </p:nvSpPr>
          <p:spPr>
            <a:xfrm flipH="false" flipV="false" rot="0">
              <a:off x="6350" y="6350"/>
              <a:ext cx="6027166" cy="6078474"/>
            </a:xfrm>
            <a:custGeom>
              <a:avLst/>
              <a:gdLst/>
              <a:ahLst/>
              <a:cxnLst/>
              <a:rect r="r" b="b" t="t" l="l"/>
              <a:pathLst>
                <a:path h="6078474" w="6027166">
                  <a:moveTo>
                    <a:pt x="0" y="116586"/>
                  </a:moveTo>
                  <a:cubicBezTo>
                    <a:pt x="0" y="52197"/>
                    <a:pt x="52197" y="0"/>
                    <a:pt x="116586" y="0"/>
                  </a:cubicBezTo>
                  <a:lnTo>
                    <a:pt x="5910580" y="0"/>
                  </a:lnTo>
                  <a:cubicBezTo>
                    <a:pt x="5974969" y="0"/>
                    <a:pt x="6027166" y="52197"/>
                    <a:pt x="6027166" y="116586"/>
                  </a:cubicBezTo>
                  <a:lnTo>
                    <a:pt x="6027166" y="5961888"/>
                  </a:lnTo>
                  <a:cubicBezTo>
                    <a:pt x="6027166" y="6026277"/>
                    <a:pt x="5974969" y="6078474"/>
                    <a:pt x="5910580" y="6078474"/>
                  </a:cubicBezTo>
                  <a:lnTo>
                    <a:pt x="116586" y="6078474"/>
                  </a:lnTo>
                  <a:cubicBezTo>
                    <a:pt x="52197" y="6078474"/>
                    <a:pt x="0" y="6026277"/>
                    <a:pt x="0" y="5961888"/>
                  </a:cubicBezTo>
                  <a:close/>
                </a:path>
              </a:pathLst>
            </a:custGeom>
            <a:solidFill>
              <a:srgbClr val="283157"/>
            </a:solidFill>
          </p:spPr>
        </p:sp>
        <p:sp>
          <p:nvSpPr>
            <p:cNvPr name="Freeform 14" id="14"/>
            <p:cNvSpPr/>
            <p:nvPr/>
          </p:nvSpPr>
          <p:spPr>
            <a:xfrm flipH="false" flipV="false" rot="0">
              <a:off x="0" y="0"/>
              <a:ext cx="6039866" cy="6091174"/>
            </a:xfrm>
            <a:custGeom>
              <a:avLst/>
              <a:gdLst/>
              <a:ahLst/>
              <a:cxnLst/>
              <a:rect r="r" b="b" t="t" l="l"/>
              <a:pathLst>
                <a:path h="6091174" w="6039866">
                  <a:moveTo>
                    <a:pt x="0" y="122936"/>
                  </a:moveTo>
                  <a:cubicBezTo>
                    <a:pt x="0" y="55118"/>
                    <a:pt x="55118" y="0"/>
                    <a:pt x="122936" y="0"/>
                  </a:cubicBezTo>
                  <a:lnTo>
                    <a:pt x="5916930" y="0"/>
                  </a:lnTo>
                  <a:lnTo>
                    <a:pt x="5916930" y="6350"/>
                  </a:lnTo>
                  <a:lnTo>
                    <a:pt x="5916930" y="0"/>
                  </a:lnTo>
                  <a:cubicBezTo>
                    <a:pt x="5984875" y="0"/>
                    <a:pt x="6039866" y="55118"/>
                    <a:pt x="6039866" y="122936"/>
                  </a:cubicBezTo>
                  <a:lnTo>
                    <a:pt x="6033516" y="122936"/>
                  </a:lnTo>
                  <a:lnTo>
                    <a:pt x="6039866" y="122936"/>
                  </a:lnTo>
                  <a:lnTo>
                    <a:pt x="6039866" y="5968238"/>
                  </a:lnTo>
                  <a:lnTo>
                    <a:pt x="6033516" y="5968238"/>
                  </a:lnTo>
                  <a:lnTo>
                    <a:pt x="6039866" y="5968238"/>
                  </a:lnTo>
                  <a:cubicBezTo>
                    <a:pt x="6039866" y="6036183"/>
                    <a:pt x="5984748" y="6091174"/>
                    <a:pt x="5916930" y="6091174"/>
                  </a:cubicBezTo>
                  <a:lnTo>
                    <a:pt x="5916930" y="6084824"/>
                  </a:lnTo>
                  <a:lnTo>
                    <a:pt x="5916930" y="6091174"/>
                  </a:lnTo>
                  <a:lnTo>
                    <a:pt x="122936" y="6091174"/>
                  </a:lnTo>
                  <a:lnTo>
                    <a:pt x="122936" y="6084824"/>
                  </a:lnTo>
                  <a:lnTo>
                    <a:pt x="122936" y="6091174"/>
                  </a:lnTo>
                  <a:cubicBezTo>
                    <a:pt x="54991" y="6091174"/>
                    <a:pt x="0" y="6036056"/>
                    <a:pt x="0" y="5968238"/>
                  </a:cubicBezTo>
                  <a:lnTo>
                    <a:pt x="0" y="122936"/>
                  </a:lnTo>
                  <a:lnTo>
                    <a:pt x="6350" y="122936"/>
                  </a:lnTo>
                  <a:lnTo>
                    <a:pt x="0" y="122936"/>
                  </a:lnTo>
                  <a:moveTo>
                    <a:pt x="12700" y="122936"/>
                  </a:moveTo>
                  <a:lnTo>
                    <a:pt x="12700" y="5968238"/>
                  </a:lnTo>
                  <a:lnTo>
                    <a:pt x="6350" y="5968238"/>
                  </a:lnTo>
                  <a:lnTo>
                    <a:pt x="12700" y="5968238"/>
                  </a:lnTo>
                  <a:cubicBezTo>
                    <a:pt x="12700" y="6029198"/>
                    <a:pt x="62103" y="6078474"/>
                    <a:pt x="122936" y="6078474"/>
                  </a:cubicBezTo>
                  <a:lnTo>
                    <a:pt x="5916930" y="6078474"/>
                  </a:lnTo>
                  <a:cubicBezTo>
                    <a:pt x="5977890" y="6078474"/>
                    <a:pt x="6027166" y="6029071"/>
                    <a:pt x="6027166" y="5968238"/>
                  </a:cubicBezTo>
                  <a:lnTo>
                    <a:pt x="6027166" y="122936"/>
                  </a:lnTo>
                  <a:cubicBezTo>
                    <a:pt x="6027166" y="61976"/>
                    <a:pt x="5977763" y="12700"/>
                    <a:pt x="5916930" y="12700"/>
                  </a:cubicBezTo>
                  <a:lnTo>
                    <a:pt x="122936" y="12700"/>
                  </a:lnTo>
                  <a:lnTo>
                    <a:pt x="122936" y="6350"/>
                  </a:lnTo>
                  <a:lnTo>
                    <a:pt x="122936" y="12700"/>
                  </a:lnTo>
                  <a:cubicBezTo>
                    <a:pt x="62103" y="12700"/>
                    <a:pt x="12700" y="62103"/>
                    <a:pt x="12700" y="122936"/>
                  </a:cubicBezTo>
                  <a:close/>
                </a:path>
              </a:pathLst>
            </a:custGeom>
            <a:solidFill>
              <a:srgbClr val="414A70"/>
            </a:solidFill>
          </p:spPr>
        </p:sp>
      </p:grpSp>
      <p:sp>
        <p:nvSpPr>
          <p:cNvPr name="TextBox 15" id="15"/>
          <p:cNvSpPr txBox="true"/>
          <p:nvPr/>
        </p:nvSpPr>
        <p:spPr>
          <a:xfrm rot="0">
            <a:off x="9536519" y="1770936"/>
            <a:ext cx="2247335"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Erişim Kontrolü</a:t>
            </a:r>
          </a:p>
        </p:txBody>
      </p:sp>
      <p:sp>
        <p:nvSpPr>
          <p:cNvPr name="TextBox 16" id="16"/>
          <p:cNvSpPr txBox="true"/>
          <p:nvPr/>
        </p:nvSpPr>
        <p:spPr>
          <a:xfrm rot="0">
            <a:off x="9536519" y="2124551"/>
            <a:ext cx="3929687" cy="3715584"/>
          </a:xfrm>
          <a:prstGeom prst="rect">
            <a:avLst/>
          </a:prstGeom>
        </p:spPr>
        <p:txBody>
          <a:bodyPr anchor="t" rtlCol="false" tIns="0" lIns="0" bIns="0" rIns="0">
            <a:spAutoFit/>
          </a:bodyPr>
          <a:lstStyle/>
          <a:p>
            <a:pPr algn="l">
              <a:lnSpc>
                <a:spcPts val="2450"/>
              </a:lnSpc>
            </a:pPr>
            <a:r>
              <a:rPr lang="en-US" sz="1531">
                <a:solidFill>
                  <a:srgbClr val="EBECEF"/>
                </a:solidFill>
                <a:latin typeface="Arimo"/>
              </a:rPr>
              <a:t>Bilgi varlıklarına yetkisiz erişimin engellenmesi, ISO 27001 standardının temel gerekliliklerindendir. Bu kapsamda, kullanıcıların kimlik doğrulaması, yetki tanımları, parola politikaları, uzaktan erişim kontrolleri gibi önlemlerin alınması gerekmektedir. Ayrıca, kritik sistemlere ve hassas verilere erişimin, sadece ihtiyaç duyan personelle sınırlandırılması da önemlidir. Tüm bu kontrol önlemleri, bilgi varlıklarının gizliliğinin, bütünlüğünün ve erişilebilirliğinin sağlanmasına katkı sunar.</a:t>
            </a:r>
          </a:p>
        </p:txBody>
      </p:sp>
      <p:grpSp>
        <p:nvGrpSpPr>
          <p:cNvPr name="Group 17" id="17"/>
          <p:cNvGrpSpPr/>
          <p:nvPr/>
        </p:nvGrpSpPr>
        <p:grpSpPr>
          <a:xfrm rot="0">
            <a:off x="4521696" y="6279356"/>
            <a:ext cx="4529881" cy="4546998"/>
            <a:chOff x="0" y="0"/>
            <a:chExt cx="6039842" cy="6062663"/>
          </a:xfrm>
        </p:grpSpPr>
        <p:sp>
          <p:nvSpPr>
            <p:cNvPr name="Freeform 18" id="18"/>
            <p:cNvSpPr/>
            <p:nvPr/>
          </p:nvSpPr>
          <p:spPr>
            <a:xfrm flipH="false" flipV="false" rot="0">
              <a:off x="6350" y="6350"/>
              <a:ext cx="6027166" cy="6050026"/>
            </a:xfrm>
            <a:custGeom>
              <a:avLst/>
              <a:gdLst/>
              <a:ahLst/>
              <a:cxnLst/>
              <a:rect r="r" b="b" t="t" l="l"/>
              <a:pathLst>
                <a:path h="6050026" w="6027166">
                  <a:moveTo>
                    <a:pt x="0" y="124206"/>
                  </a:moveTo>
                  <a:cubicBezTo>
                    <a:pt x="0" y="55626"/>
                    <a:pt x="55626" y="0"/>
                    <a:pt x="124206" y="0"/>
                  </a:cubicBezTo>
                  <a:lnTo>
                    <a:pt x="5902960" y="0"/>
                  </a:lnTo>
                  <a:cubicBezTo>
                    <a:pt x="5971540" y="0"/>
                    <a:pt x="6027166" y="55626"/>
                    <a:pt x="6027166" y="124206"/>
                  </a:cubicBezTo>
                  <a:lnTo>
                    <a:pt x="6027166" y="5925820"/>
                  </a:lnTo>
                  <a:cubicBezTo>
                    <a:pt x="6027166" y="5994400"/>
                    <a:pt x="5971540" y="6050026"/>
                    <a:pt x="5902960" y="6050026"/>
                  </a:cubicBezTo>
                  <a:lnTo>
                    <a:pt x="124206" y="6050026"/>
                  </a:lnTo>
                  <a:cubicBezTo>
                    <a:pt x="55626" y="6050026"/>
                    <a:pt x="0" y="5994400"/>
                    <a:pt x="0" y="5925820"/>
                  </a:cubicBezTo>
                  <a:close/>
                </a:path>
              </a:pathLst>
            </a:custGeom>
            <a:solidFill>
              <a:srgbClr val="283157"/>
            </a:solidFill>
          </p:spPr>
        </p:sp>
        <p:sp>
          <p:nvSpPr>
            <p:cNvPr name="Freeform 19" id="19"/>
            <p:cNvSpPr/>
            <p:nvPr/>
          </p:nvSpPr>
          <p:spPr>
            <a:xfrm flipH="false" flipV="false" rot="0">
              <a:off x="0" y="0"/>
              <a:ext cx="6039866" cy="6062726"/>
            </a:xfrm>
            <a:custGeom>
              <a:avLst/>
              <a:gdLst/>
              <a:ahLst/>
              <a:cxnLst/>
              <a:rect r="r" b="b" t="t" l="l"/>
              <a:pathLst>
                <a:path h="6062726" w="6039866">
                  <a:moveTo>
                    <a:pt x="0" y="130556"/>
                  </a:moveTo>
                  <a:cubicBezTo>
                    <a:pt x="0" y="58420"/>
                    <a:pt x="58420" y="0"/>
                    <a:pt x="130556" y="0"/>
                  </a:cubicBezTo>
                  <a:lnTo>
                    <a:pt x="5909310" y="0"/>
                  </a:lnTo>
                  <a:lnTo>
                    <a:pt x="5909310" y="6350"/>
                  </a:lnTo>
                  <a:lnTo>
                    <a:pt x="5909310" y="0"/>
                  </a:lnTo>
                  <a:cubicBezTo>
                    <a:pt x="5981446" y="0"/>
                    <a:pt x="6039866" y="58420"/>
                    <a:pt x="6039866" y="130556"/>
                  </a:cubicBezTo>
                  <a:lnTo>
                    <a:pt x="6033516" y="130556"/>
                  </a:lnTo>
                  <a:lnTo>
                    <a:pt x="6039866" y="130556"/>
                  </a:lnTo>
                  <a:lnTo>
                    <a:pt x="6039866" y="5932170"/>
                  </a:lnTo>
                  <a:lnTo>
                    <a:pt x="6033516" y="5932170"/>
                  </a:lnTo>
                  <a:lnTo>
                    <a:pt x="6039866" y="5932170"/>
                  </a:lnTo>
                  <a:cubicBezTo>
                    <a:pt x="6039866" y="6004306"/>
                    <a:pt x="5981446" y="6062726"/>
                    <a:pt x="5909310" y="6062726"/>
                  </a:cubicBezTo>
                  <a:lnTo>
                    <a:pt x="5909310" y="6056376"/>
                  </a:lnTo>
                  <a:lnTo>
                    <a:pt x="5909310" y="6062726"/>
                  </a:lnTo>
                  <a:lnTo>
                    <a:pt x="130556" y="6062726"/>
                  </a:lnTo>
                  <a:lnTo>
                    <a:pt x="130556" y="6056376"/>
                  </a:lnTo>
                  <a:lnTo>
                    <a:pt x="130556" y="6062726"/>
                  </a:lnTo>
                  <a:cubicBezTo>
                    <a:pt x="58420" y="6062726"/>
                    <a:pt x="0" y="6004179"/>
                    <a:pt x="0" y="5932170"/>
                  </a:cubicBezTo>
                  <a:lnTo>
                    <a:pt x="0" y="130556"/>
                  </a:lnTo>
                  <a:lnTo>
                    <a:pt x="6350" y="130556"/>
                  </a:lnTo>
                  <a:lnTo>
                    <a:pt x="0" y="130556"/>
                  </a:lnTo>
                  <a:moveTo>
                    <a:pt x="12700" y="130556"/>
                  </a:moveTo>
                  <a:lnTo>
                    <a:pt x="12700" y="5932170"/>
                  </a:lnTo>
                  <a:lnTo>
                    <a:pt x="6350" y="5932170"/>
                  </a:lnTo>
                  <a:lnTo>
                    <a:pt x="12700" y="5932170"/>
                  </a:lnTo>
                  <a:cubicBezTo>
                    <a:pt x="12700" y="5997194"/>
                    <a:pt x="65405" y="6050026"/>
                    <a:pt x="130556" y="6050026"/>
                  </a:cubicBezTo>
                  <a:lnTo>
                    <a:pt x="5909310" y="6050026"/>
                  </a:lnTo>
                  <a:cubicBezTo>
                    <a:pt x="5974334" y="6050026"/>
                    <a:pt x="6027166" y="5997321"/>
                    <a:pt x="6027166" y="5932170"/>
                  </a:cubicBezTo>
                  <a:lnTo>
                    <a:pt x="6027166" y="130556"/>
                  </a:lnTo>
                  <a:cubicBezTo>
                    <a:pt x="6027166" y="65532"/>
                    <a:pt x="5974461" y="12700"/>
                    <a:pt x="5909310" y="12700"/>
                  </a:cubicBezTo>
                  <a:lnTo>
                    <a:pt x="130556" y="12700"/>
                  </a:lnTo>
                  <a:lnTo>
                    <a:pt x="130556" y="6350"/>
                  </a:lnTo>
                  <a:lnTo>
                    <a:pt x="130556" y="12700"/>
                  </a:lnTo>
                  <a:cubicBezTo>
                    <a:pt x="65405" y="12700"/>
                    <a:pt x="12700" y="65405"/>
                    <a:pt x="12700" y="130556"/>
                  </a:cubicBezTo>
                  <a:close/>
                </a:path>
              </a:pathLst>
            </a:custGeom>
            <a:solidFill>
              <a:srgbClr val="414A70"/>
            </a:solidFill>
          </p:spPr>
        </p:sp>
      </p:grpSp>
      <p:sp>
        <p:nvSpPr>
          <p:cNvPr name="TextBox 20" id="20"/>
          <p:cNvSpPr txBox="true"/>
          <p:nvPr/>
        </p:nvSpPr>
        <p:spPr>
          <a:xfrm rot="0">
            <a:off x="4821794" y="6311890"/>
            <a:ext cx="2484715"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Kriptografi Kontrolleri</a:t>
            </a:r>
          </a:p>
        </p:txBody>
      </p:sp>
      <p:sp>
        <p:nvSpPr>
          <p:cNvPr name="TextBox 21" id="21"/>
          <p:cNvSpPr txBox="true"/>
          <p:nvPr/>
        </p:nvSpPr>
        <p:spPr>
          <a:xfrm rot="0">
            <a:off x="4821794" y="6877824"/>
            <a:ext cx="3929687" cy="3351212"/>
          </a:xfrm>
          <a:prstGeom prst="rect">
            <a:avLst/>
          </a:prstGeom>
        </p:spPr>
        <p:txBody>
          <a:bodyPr anchor="t" rtlCol="false" tIns="0" lIns="0" bIns="0" rIns="0">
            <a:spAutoFit/>
          </a:bodyPr>
          <a:lstStyle/>
          <a:p>
            <a:pPr algn="l">
              <a:lnSpc>
                <a:spcPts val="2450"/>
              </a:lnSpc>
            </a:pPr>
            <a:r>
              <a:rPr lang="en-US" sz="1531">
                <a:solidFill>
                  <a:srgbClr val="EBECEF"/>
                </a:solidFill>
                <a:latin typeface="Arimo"/>
              </a:rPr>
              <a:t>ISO 27001 standardı, hassas bilgilerin şifrelenerek korunmasını da şart koşmaktadır. Kriptografik kontroller, verilerin gizliliğini, bütünlüğünü ve zaman içindeki değişmezliğini sağlar. Bu kapsamda, şifreleme algoritmaları, anahtar yönetimi, dijital imzalar gibi kriptografik araçların kullanılması gereklidir. Ayrıca, şifreleme politikalarının ve prosedürlerinin de düzenli olarak gözden geçirilmesi ve güncelleştirilmesi önemlidir.</a:t>
            </a:r>
          </a:p>
        </p:txBody>
      </p:sp>
      <p:grpSp>
        <p:nvGrpSpPr>
          <p:cNvPr name="Group 22" id="22"/>
          <p:cNvGrpSpPr/>
          <p:nvPr/>
        </p:nvGrpSpPr>
        <p:grpSpPr>
          <a:xfrm rot="0">
            <a:off x="9236422" y="6279356"/>
            <a:ext cx="4529881" cy="4546998"/>
            <a:chOff x="0" y="0"/>
            <a:chExt cx="6039842" cy="6062663"/>
          </a:xfrm>
        </p:grpSpPr>
        <p:sp>
          <p:nvSpPr>
            <p:cNvPr name="Freeform 23" id="23"/>
            <p:cNvSpPr/>
            <p:nvPr/>
          </p:nvSpPr>
          <p:spPr>
            <a:xfrm flipH="false" flipV="false" rot="0">
              <a:off x="6350" y="6350"/>
              <a:ext cx="6027166" cy="6050026"/>
            </a:xfrm>
            <a:custGeom>
              <a:avLst/>
              <a:gdLst/>
              <a:ahLst/>
              <a:cxnLst/>
              <a:rect r="r" b="b" t="t" l="l"/>
              <a:pathLst>
                <a:path h="6050026" w="6027166">
                  <a:moveTo>
                    <a:pt x="0" y="124206"/>
                  </a:moveTo>
                  <a:cubicBezTo>
                    <a:pt x="0" y="55626"/>
                    <a:pt x="55626" y="0"/>
                    <a:pt x="124206" y="0"/>
                  </a:cubicBezTo>
                  <a:lnTo>
                    <a:pt x="5902960" y="0"/>
                  </a:lnTo>
                  <a:cubicBezTo>
                    <a:pt x="5971540" y="0"/>
                    <a:pt x="6027166" y="55626"/>
                    <a:pt x="6027166" y="124206"/>
                  </a:cubicBezTo>
                  <a:lnTo>
                    <a:pt x="6027166" y="5925820"/>
                  </a:lnTo>
                  <a:cubicBezTo>
                    <a:pt x="6027166" y="5994400"/>
                    <a:pt x="5971540" y="6050026"/>
                    <a:pt x="5902960" y="6050026"/>
                  </a:cubicBezTo>
                  <a:lnTo>
                    <a:pt x="124206" y="6050026"/>
                  </a:lnTo>
                  <a:cubicBezTo>
                    <a:pt x="55626" y="6050026"/>
                    <a:pt x="0" y="5994400"/>
                    <a:pt x="0" y="5925820"/>
                  </a:cubicBezTo>
                  <a:close/>
                </a:path>
              </a:pathLst>
            </a:custGeom>
            <a:solidFill>
              <a:srgbClr val="283157"/>
            </a:solidFill>
          </p:spPr>
        </p:sp>
        <p:sp>
          <p:nvSpPr>
            <p:cNvPr name="Freeform 24" id="24"/>
            <p:cNvSpPr/>
            <p:nvPr/>
          </p:nvSpPr>
          <p:spPr>
            <a:xfrm flipH="false" flipV="false" rot="0">
              <a:off x="0" y="0"/>
              <a:ext cx="6039866" cy="6062726"/>
            </a:xfrm>
            <a:custGeom>
              <a:avLst/>
              <a:gdLst/>
              <a:ahLst/>
              <a:cxnLst/>
              <a:rect r="r" b="b" t="t" l="l"/>
              <a:pathLst>
                <a:path h="6062726" w="6039866">
                  <a:moveTo>
                    <a:pt x="0" y="130556"/>
                  </a:moveTo>
                  <a:cubicBezTo>
                    <a:pt x="0" y="58420"/>
                    <a:pt x="58420" y="0"/>
                    <a:pt x="130556" y="0"/>
                  </a:cubicBezTo>
                  <a:lnTo>
                    <a:pt x="5909310" y="0"/>
                  </a:lnTo>
                  <a:lnTo>
                    <a:pt x="5909310" y="6350"/>
                  </a:lnTo>
                  <a:lnTo>
                    <a:pt x="5909310" y="0"/>
                  </a:lnTo>
                  <a:cubicBezTo>
                    <a:pt x="5981446" y="0"/>
                    <a:pt x="6039866" y="58420"/>
                    <a:pt x="6039866" y="130556"/>
                  </a:cubicBezTo>
                  <a:lnTo>
                    <a:pt x="6033516" y="130556"/>
                  </a:lnTo>
                  <a:lnTo>
                    <a:pt x="6039866" y="130556"/>
                  </a:lnTo>
                  <a:lnTo>
                    <a:pt x="6039866" y="5932170"/>
                  </a:lnTo>
                  <a:lnTo>
                    <a:pt x="6033516" y="5932170"/>
                  </a:lnTo>
                  <a:lnTo>
                    <a:pt x="6039866" y="5932170"/>
                  </a:lnTo>
                  <a:cubicBezTo>
                    <a:pt x="6039866" y="6004306"/>
                    <a:pt x="5981446" y="6062726"/>
                    <a:pt x="5909310" y="6062726"/>
                  </a:cubicBezTo>
                  <a:lnTo>
                    <a:pt x="5909310" y="6056376"/>
                  </a:lnTo>
                  <a:lnTo>
                    <a:pt x="5909310" y="6062726"/>
                  </a:lnTo>
                  <a:lnTo>
                    <a:pt x="130556" y="6062726"/>
                  </a:lnTo>
                  <a:lnTo>
                    <a:pt x="130556" y="6056376"/>
                  </a:lnTo>
                  <a:lnTo>
                    <a:pt x="130556" y="6062726"/>
                  </a:lnTo>
                  <a:cubicBezTo>
                    <a:pt x="58420" y="6062726"/>
                    <a:pt x="0" y="6004179"/>
                    <a:pt x="0" y="5932170"/>
                  </a:cubicBezTo>
                  <a:lnTo>
                    <a:pt x="0" y="130556"/>
                  </a:lnTo>
                  <a:lnTo>
                    <a:pt x="6350" y="130556"/>
                  </a:lnTo>
                  <a:lnTo>
                    <a:pt x="0" y="130556"/>
                  </a:lnTo>
                  <a:moveTo>
                    <a:pt x="12700" y="130556"/>
                  </a:moveTo>
                  <a:lnTo>
                    <a:pt x="12700" y="5932170"/>
                  </a:lnTo>
                  <a:lnTo>
                    <a:pt x="6350" y="5932170"/>
                  </a:lnTo>
                  <a:lnTo>
                    <a:pt x="12700" y="5932170"/>
                  </a:lnTo>
                  <a:cubicBezTo>
                    <a:pt x="12700" y="5997194"/>
                    <a:pt x="65405" y="6050026"/>
                    <a:pt x="130556" y="6050026"/>
                  </a:cubicBezTo>
                  <a:lnTo>
                    <a:pt x="5909310" y="6050026"/>
                  </a:lnTo>
                  <a:cubicBezTo>
                    <a:pt x="5974334" y="6050026"/>
                    <a:pt x="6027166" y="5997321"/>
                    <a:pt x="6027166" y="5932170"/>
                  </a:cubicBezTo>
                  <a:lnTo>
                    <a:pt x="6027166" y="130556"/>
                  </a:lnTo>
                  <a:cubicBezTo>
                    <a:pt x="6027166" y="65532"/>
                    <a:pt x="5974461" y="12700"/>
                    <a:pt x="5909310" y="12700"/>
                  </a:cubicBezTo>
                  <a:lnTo>
                    <a:pt x="130556" y="12700"/>
                  </a:lnTo>
                  <a:lnTo>
                    <a:pt x="130556" y="6350"/>
                  </a:lnTo>
                  <a:lnTo>
                    <a:pt x="130556" y="12700"/>
                  </a:lnTo>
                  <a:cubicBezTo>
                    <a:pt x="65405" y="12700"/>
                    <a:pt x="12700" y="65405"/>
                    <a:pt x="12700" y="130556"/>
                  </a:cubicBezTo>
                  <a:close/>
                </a:path>
              </a:pathLst>
            </a:custGeom>
            <a:solidFill>
              <a:srgbClr val="414A70"/>
            </a:solidFill>
          </p:spPr>
        </p:sp>
      </p:grpSp>
      <p:sp>
        <p:nvSpPr>
          <p:cNvPr name="TextBox 25" id="25"/>
          <p:cNvSpPr txBox="true"/>
          <p:nvPr/>
        </p:nvSpPr>
        <p:spPr>
          <a:xfrm rot="0">
            <a:off x="9536519" y="6524209"/>
            <a:ext cx="2553622" cy="221844"/>
          </a:xfrm>
          <a:prstGeom prst="rect">
            <a:avLst/>
          </a:prstGeom>
        </p:spPr>
        <p:txBody>
          <a:bodyPr anchor="t" rtlCol="false" tIns="0" lIns="0" bIns="0" rIns="0">
            <a:spAutoFit/>
          </a:bodyPr>
          <a:lstStyle/>
          <a:p>
            <a:pPr algn="l">
              <a:lnSpc>
                <a:spcPts val="2392"/>
              </a:lnSpc>
            </a:pPr>
            <a:r>
              <a:rPr lang="en-US" sz="1913">
                <a:solidFill>
                  <a:srgbClr val="EBECEF"/>
                </a:solidFill>
                <a:latin typeface="Fraunces"/>
              </a:rPr>
              <a:t>Güvenlik Olay Yönetimi</a:t>
            </a:r>
          </a:p>
        </p:txBody>
      </p:sp>
      <p:sp>
        <p:nvSpPr>
          <p:cNvPr name="TextBox 26" id="26"/>
          <p:cNvSpPr txBox="true"/>
          <p:nvPr/>
        </p:nvSpPr>
        <p:spPr>
          <a:xfrm rot="0">
            <a:off x="9536519" y="6877824"/>
            <a:ext cx="3929687" cy="3404681"/>
          </a:xfrm>
          <a:prstGeom prst="rect">
            <a:avLst/>
          </a:prstGeom>
        </p:spPr>
        <p:txBody>
          <a:bodyPr anchor="t" rtlCol="false" tIns="0" lIns="0" bIns="0" rIns="0">
            <a:spAutoFit/>
          </a:bodyPr>
          <a:lstStyle/>
          <a:p>
            <a:pPr algn="l">
              <a:lnSpc>
                <a:spcPts val="2450"/>
              </a:lnSpc>
            </a:pPr>
            <a:r>
              <a:rPr lang="en-US" sz="1531">
                <a:solidFill>
                  <a:srgbClr val="EBECEF"/>
                </a:solidFill>
                <a:latin typeface="Arimo"/>
              </a:rPr>
              <a:t>Bilgi güvenliği ihlalleri ve güvenlik olaylarının etkin bir şekilde yönetilmesi, ISO 27001 standardının önemli gerekliliklerindendir. Bu kapsamda, güvenlik olay ve açıklıklarının tespit edilmesi, kaydedilmesi, araştırılması ve çözümlenmesi için gerekli prosedürlerin oluşturulması gerekir. Ayrıca, uygun düzeltici ve önleyici faaliyetlerin de belirlenip uygulanması, benzer sorunların tekrarlanmasının önlenmesi açısından kritiktir.</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A8AFCC"/>
            </a:solidFill>
          </p:spPr>
        </p:sp>
      </p:grpSp>
      <p:grpSp>
        <p:nvGrpSpPr>
          <p:cNvPr name="Group 4" id="4"/>
          <p:cNvGrpSpPr/>
          <p:nvPr/>
        </p:nvGrpSpPr>
        <p:grpSpPr>
          <a:xfrm rot="0">
            <a:off x="0" y="0"/>
            <a:ext cx="18288000" cy="10290274"/>
            <a:chOff x="0" y="0"/>
            <a:chExt cx="24384000" cy="13720365"/>
          </a:xfrm>
        </p:grpSpPr>
        <p:sp>
          <p:nvSpPr>
            <p:cNvPr name="Freeform 5" id="5"/>
            <p:cNvSpPr/>
            <p:nvPr/>
          </p:nvSpPr>
          <p:spPr>
            <a:xfrm flipH="false" flipV="false" rot="0">
              <a:off x="0" y="0"/>
              <a:ext cx="24384000" cy="13720318"/>
            </a:xfrm>
            <a:custGeom>
              <a:avLst/>
              <a:gdLst/>
              <a:ahLst/>
              <a:cxnLst/>
              <a:rect r="r" b="b" t="t" l="l"/>
              <a:pathLst>
                <a:path h="13720318" w="24384000">
                  <a:moveTo>
                    <a:pt x="0" y="0"/>
                  </a:moveTo>
                  <a:lnTo>
                    <a:pt x="24384000" y="0"/>
                  </a:lnTo>
                  <a:lnTo>
                    <a:pt x="24384000" y="13720318"/>
                  </a:lnTo>
                  <a:lnTo>
                    <a:pt x="0" y="13720318"/>
                  </a:lnTo>
                  <a:close/>
                </a:path>
              </a:pathLst>
            </a:custGeom>
            <a:solidFill>
              <a:srgbClr val="080E26"/>
            </a:solidFill>
          </p:spPr>
        </p:sp>
      </p:grpSp>
      <p:sp>
        <p:nvSpPr>
          <p:cNvPr name="TextBox 6" id="6"/>
          <p:cNvSpPr txBox="true"/>
          <p:nvPr/>
        </p:nvSpPr>
        <p:spPr>
          <a:xfrm rot="0">
            <a:off x="2525517" y="599836"/>
            <a:ext cx="7232481" cy="1671288"/>
          </a:xfrm>
          <a:prstGeom prst="rect">
            <a:avLst/>
          </a:prstGeom>
        </p:spPr>
        <p:txBody>
          <a:bodyPr anchor="t" rtlCol="false" tIns="0" lIns="0" bIns="0" rIns="0">
            <a:spAutoFit/>
          </a:bodyPr>
          <a:lstStyle/>
          <a:p>
            <a:pPr algn="l">
              <a:lnSpc>
                <a:spcPts val="6631"/>
              </a:lnSpc>
            </a:pPr>
            <a:r>
              <a:rPr lang="en-US" sz="5304">
                <a:solidFill>
                  <a:srgbClr val="FFFFFF"/>
                </a:solidFill>
                <a:latin typeface="Fraunces"/>
              </a:rPr>
              <a:t>Sertifikasyon Denetimi</a:t>
            </a:r>
          </a:p>
        </p:txBody>
      </p:sp>
      <p:sp>
        <p:nvSpPr>
          <p:cNvPr name="Freeform 7" id="7" descr="preencoded.png"/>
          <p:cNvSpPr/>
          <p:nvPr/>
        </p:nvSpPr>
        <p:spPr>
          <a:xfrm flipH="false" flipV="false" rot="0">
            <a:off x="2739034" y="2278633"/>
            <a:ext cx="538906" cy="538906"/>
          </a:xfrm>
          <a:custGeom>
            <a:avLst/>
            <a:gdLst/>
            <a:ahLst/>
            <a:cxnLst/>
            <a:rect r="r" b="b" t="t" l="l"/>
            <a:pathLst>
              <a:path h="538906" w="538906">
                <a:moveTo>
                  <a:pt x="0" y="0"/>
                </a:moveTo>
                <a:lnTo>
                  <a:pt x="538906" y="0"/>
                </a:lnTo>
                <a:lnTo>
                  <a:pt x="538906" y="538906"/>
                </a:lnTo>
                <a:lnTo>
                  <a:pt x="0" y="538906"/>
                </a:lnTo>
                <a:lnTo>
                  <a:pt x="0" y="0"/>
                </a:lnTo>
                <a:close/>
              </a:path>
            </a:pathLst>
          </a:custGeom>
          <a:blipFill>
            <a:blip r:embed="rId3"/>
            <a:stretch>
              <a:fillRect l="0" t="0" r="0" b="0"/>
            </a:stretch>
          </a:blipFill>
        </p:spPr>
      </p:sp>
      <p:sp>
        <p:nvSpPr>
          <p:cNvPr name="TextBox 8" id="8"/>
          <p:cNvSpPr txBox="true"/>
          <p:nvPr/>
        </p:nvSpPr>
        <p:spPr>
          <a:xfrm rot="0">
            <a:off x="2834491" y="2956947"/>
            <a:ext cx="3185994" cy="348794"/>
          </a:xfrm>
          <a:prstGeom prst="rect">
            <a:avLst/>
          </a:prstGeom>
        </p:spPr>
        <p:txBody>
          <a:bodyPr anchor="t" rtlCol="false" tIns="0" lIns="0" bIns="0" rIns="0">
            <a:spAutoFit/>
          </a:bodyPr>
          <a:lstStyle/>
          <a:p>
            <a:pPr algn="l">
              <a:lnSpc>
                <a:spcPts val="3316"/>
              </a:lnSpc>
            </a:pPr>
            <a:r>
              <a:rPr lang="en-US" sz="2652">
                <a:solidFill>
                  <a:srgbClr val="EBECEF"/>
                </a:solidFill>
                <a:latin typeface="Fraunces"/>
              </a:rPr>
              <a:t>Kapsamlı Denetim</a:t>
            </a:r>
          </a:p>
        </p:txBody>
      </p:sp>
      <p:sp>
        <p:nvSpPr>
          <p:cNvPr name="TextBox 9" id="9"/>
          <p:cNvSpPr txBox="true"/>
          <p:nvPr/>
        </p:nvSpPr>
        <p:spPr>
          <a:xfrm rot="0">
            <a:off x="2834491" y="3473083"/>
            <a:ext cx="3814941" cy="6030456"/>
          </a:xfrm>
          <a:prstGeom prst="rect">
            <a:avLst/>
          </a:prstGeom>
        </p:spPr>
        <p:txBody>
          <a:bodyPr anchor="t" rtlCol="false" tIns="0" lIns="0" bIns="0" rIns="0">
            <a:spAutoFit/>
          </a:bodyPr>
          <a:lstStyle/>
          <a:p>
            <a:pPr algn="l">
              <a:lnSpc>
                <a:spcPts val="3394"/>
              </a:lnSpc>
            </a:pPr>
            <a:r>
              <a:rPr lang="en-US" sz="2122">
                <a:solidFill>
                  <a:srgbClr val="EBECEF"/>
                </a:solidFill>
                <a:latin typeface="Arimo"/>
              </a:rPr>
              <a:t>ISO 27001 sertifikasyonu için, işletmenin bilgi güvenliği yönetim sistemi (BGYS) kapsamlı bir denetimden geçer. Denetçiler, BGYS'nin tüm gerekliliklerini titizlikle inceler ve uygulamaların etkinliğini değerlendirir. Bu denetim, organizasyonun varlıkları, tehdit ve zafiyetler, risk değerlendirmesi, kontrol önlemleri, süreçler ve prosedürler gibi tüm alanları kapsar.</a:t>
            </a:r>
          </a:p>
        </p:txBody>
      </p:sp>
      <p:sp>
        <p:nvSpPr>
          <p:cNvPr name="Freeform 10" id="10" descr="preencoded.png"/>
          <p:cNvSpPr/>
          <p:nvPr/>
        </p:nvSpPr>
        <p:spPr>
          <a:xfrm flipH="false" flipV="false" rot="0">
            <a:off x="7145090" y="2121991"/>
            <a:ext cx="538906" cy="538906"/>
          </a:xfrm>
          <a:custGeom>
            <a:avLst/>
            <a:gdLst/>
            <a:ahLst/>
            <a:cxnLst/>
            <a:rect r="r" b="b" t="t" l="l"/>
            <a:pathLst>
              <a:path h="538906" w="538906">
                <a:moveTo>
                  <a:pt x="0" y="0"/>
                </a:moveTo>
                <a:lnTo>
                  <a:pt x="538906" y="0"/>
                </a:lnTo>
                <a:lnTo>
                  <a:pt x="538906" y="538907"/>
                </a:lnTo>
                <a:lnTo>
                  <a:pt x="0" y="538907"/>
                </a:lnTo>
                <a:lnTo>
                  <a:pt x="0" y="0"/>
                </a:lnTo>
                <a:close/>
              </a:path>
            </a:pathLst>
          </a:custGeom>
          <a:blipFill>
            <a:blip r:embed="rId4"/>
            <a:stretch>
              <a:fillRect l="0" t="0" r="0" b="0"/>
            </a:stretch>
          </a:blipFill>
        </p:spPr>
      </p:sp>
      <p:sp>
        <p:nvSpPr>
          <p:cNvPr name="TextBox 11" id="11"/>
          <p:cNvSpPr txBox="true"/>
          <p:nvPr/>
        </p:nvSpPr>
        <p:spPr>
          <a:xfrm rot="0">
            <a:off x="7236530" y="2956947"/>
            <a:ext cx="3185994" cy="348794"/>
          </a:xfrm>
          <a:prstGeom prst="rect">
            <a:avLst/>
          </a:prstGeom>
        </p:spPr>
        <p:txBody>
          <a:bodyPr anchor="t" rtlCol="false" tIns="0" lIns="0" bIns="0" rIns="0">
            <a:spAutoFit/>
          </a:bodyPr>
          <a:lstStyle/>
          <a:p>
            <a:pPr algn="l">
              <a:lnSpc>
                <a:spcPts val="3316"/>
              </a:lnSpc>
            </a:pPr>
            <a:r>
              <a:rPr lang="en-US" sz="2652">
                <a:solidFill>
                  <a:srgbClr val="EBECEF"/>
                </a:solidFill>
                <a:latin typeface="Fraunces"/>
              </a:rPr>
              <a:t>Uygunluk Belgesi</a:t>
            </a:r>
          </a:p>
        </p:txBody>
      </p:sp>
      <p:sp>
        <p:nvSpPr>
          <p:cNvPr name="TextBox 12" id="12"/>
          <p:cNvSpPr txBox="true"/>
          <p:nvPr/>
        </p:nvSpPr>
        <p:spPr>
          <a:xfrm rot="0">
            <a:off x="7236530" y="3473083"/>
            <a:ext cx="3814941" cy="4736991"/>
          </a:xfrm>
          <a:prstGeom prst="rect">
            <a:avLst/>
          </a:prstGeom>
        </p:spPr>
        <p:txBody>
          <a:bodyPr anchor="t" rtlCol="false" tIns="0" lIns="0" bIns="0" rIns="0">
            <a:spAutoFit/>
          </a:bodyPr>
          <a:lstStyle/>
          <a:p>
            <a:pPr algn="l">
              <a:lnSpc>
                <a:spcPts val="3394"/>
              </a:lnSpc>
            </a:pPr>
            <a:r>
              <a:rPr lang="en-US" sz="2122">
                <a:solidFill>
                  <a:srgbClr val="EBECEF"/>
                </a:solidFill>
                <a:latin typeface="Arimo"/>
              </a:rPr>
              <a:t>Başarılı bir denetim sonrasında, kuruluş ISO 27001 sertifikasına hak kazanır. Bu belge, işletmenin uluslararası bilgi güvenliği standardına uygun olduğunu ve güvenilir bir yapıya sahip olduğunu kanıtlar. Sertifika, müşterilerin ve paydaşların gözünde organizasyonun itibarını artırır ve rekabet avantajı sağlar.</a:t>
            </a:r>
          </a:p>
        </p:txBody>
      </p:sp>
      <p:sp>
        <p:nvSpPr>
          <p:cNvPr name="Freeform 13" id="13" descr="preencoded.png"/>
          <p:cNvSpPr/>
          <p:nvPr/>
        </p:nvSpPr>
        <p:spPr>
          <a:xfrm flipH="false" flipV="false" rot="0">
            <a:off x="11547127" y="2121991"/>
            <a:ext cx="538906" cy="538906"/>
          </a:xfrm>
          <a:custGeom>
            <a:avLst/>
            <a:gdLst/>
            <a:ahLst/>
            <a:cxnLst/>
            <a:rect r="r" b="b" t="t" l="l"/>
            <a:pathLst>
              <a:path h="538906" w="538906">
                <a:moveTo>
                  <a:pt x="0" y="0"/>
                </a:moveTo>
                <a:lnTo>
                  <a:pt x="538907" y="0"/>
                </a:lnTo>
                <a:lnTo>
                  <a:pt x="538907" y="538907"/>
                </a:lnTo>
                <a:lnTo>
                  <a:pt x="0" y="538907"/>
                </a:lnTo>
                <a:lnTo>
                  <a:pt x="0" y="0"/>
                </a:lnTo>
                <a:close/>
              </a:path>
            </a:pathLst>
          </a:custGeom>
          <a:blipFill>
            <a:blip r:embed="rId5"/>
            <a:stretch>
              <a:fillRect l="0" t="0" r="0" b="0"/>
            </a:stretch>
          </a:blipFill>
        </p:spPr>
      </p:sp>
      <p:sp>
        <p:nvSpPr>
          <p:cNvPr name="TextBox 14" id="14"/>
          <p:cNvSpPr txBox="true"/>
          <p:nvPr/>
        </p:nvSpPr>
        <p:spPr>
          <a:xfrm rot="0">
            <a:off x="11638567" y="2956947"/>
            <a:ext cx="3185994" cy="348794"/>
          </a:xfrm>
          <a:prstGeom prst="rect">
            <a:avLst/>
          </a:prstGeom>
        </p:spPr>
        <p:txBody>
          <a:bodyPr anchor="t" rtlCol="false" tIns="0" lIns="0" bIns="0" rIns="0">
            <a:spAutoFit/>
          </a:bodyPr>
          <a:lstStyle/>
          <a:p>
            <a:pPr algn="l">
              <a:lnSpc>
                <a:spcPts val="3316"/>
              </a:lnSpc>
            </a:pPr>
            <a:r>
              <a:rPr lang="en-US" sz="2652">
                <a:solidFill>
                  <a:srgbClr val="EBECEF"/>
                </a:solidFill>
                <a:latin typeface="Fraunces"/>
              </a:rPr>
              <a:t>Sürekli Iyileştirme</a:t>
            </a:r>
          </a:p>
        </p:txBody>
      </p:sp>
      <p:sp>
        <p:nvSpPr>
          <p:cNvPr name="TextBox 15" id="15"/>
          <p:cNvSpPr txBox="true"/>
          <p:nvPr/>
        </p:nvSpPr>
        <p:spPr>
          <a:xfrm rot="0">
            <a:off x="11638567" y="3473083"/>
            <a:ext cx="3814941" cy="5599301"/>
          </a:xfrm>
          <a:prstGeom prst="rect">
            <a:avLst/>
          </a:prstGeom>
        </p:spPr>
        <p:txBody>
          <a:bodyPr anchor="t" rtlCol="false" tIns="0" lIns="0" bIns="0" rIns="0">
            <a:spAutoFit/>
          </a:bodyPr>
          <a:lstStyle/>
          <a:p>
            <a:pPr algn="l">
              <a:lnSpc>
                <a:spcPts val="3394"/>
              </a:lnSpc>
            </a:pPr>
            <a:r>
              <a:rPr lang="en-US" sz="2122">
                <a:solidFill>
                  <a:srgbClr val="EBECEF"/>
                </a:solidFill>
                <a:latin typeface="Arimo"/>
              </a:rPr>
              <a:t>ISO 27001 sertifikasyonu, sürekli iyileştirme prensibine dayanır. Düzenli olarak gerçekleştirilen denetimler, BGYS'nin etkinliğinin devamlı gözden geçirilmesini ve gerekli iyileştirmelerin yapılmasını sağlar. Bu sayede, bilgi güvenliği önlemleri sürekli olarak güncellenebilir ve organizasyon, değişen tehditler karşısında kendini koruyabilir.</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DAGB1IRKpZo</dc:identifier>
  <dcterms:modified xsi:type="dcterms:W3CDTF">2011-08-01T06:04:30Z</dcterms:modified>
  <cp:revision>1</cp:revision>
  <dc:title>ISO-27001-Nedir.pptx</dc:title>
</cp:coreProperties>
</file>