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Overpass" panose="020B0604020202020204" charset="-94"/>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07.05.2024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C0C0C"/>
            </a:solidFill>
          </p:spPr>
        </p:sp>
      </p:grpSp>
      <p:sp>
        <p:nvSpPr>
          <p:cNvPr id="6" name="TextBox 6"/>
          <p:cNvSpPr txBox="1"/>
          <p:nvPr/>
        </p:nvSpPr>
        <p:spPr>
          <a:xfrm>
            <a:off x="1132939" y="3080921"/>
            <a:ext cx="9164121" cy="1334929"/>
          </a:xfrm>
          <a:prstGeom prst="rect">
            <a:avLst/>
          </a:prstGeom>
        </p:spPr>
        <p:txBody>
          <a:bodyPr lIns="0" tIns="0" rIns="0" bIns="0" rtlCol="0" anchor="t">
            <a:spAutoFit/>
          </a:bodyPr>
          <a:lstStyle/>
          <a:p>
            <a:pPr algn="l">
              <a:lnSpc>
                <a:spcPts val="9431"/>
              </a:lnSpc>
            </a:pPr>
            <a:r>
              <a:rPr lang="en-US" sz="7544" spc="-226">
                <a:solidFill>
                  <a:srgbClr val="FFFFFF"/>
                </a:solidFill>
                <a:latin typeface="Overpass Bold"/>
              </a:rPr>
              <a:t>ISO 45001 Nedir?</a:t>
            </a:r>
          </a:p>
        </p:txBody>
      </p:sp>
      <p:sp>
        <p:nvSpPr>
          <p:cNvPr id="7" name="TextBox 7"/>
          <p:cNvSpPr txBox="1"/>
          <p:nvPr/>
        </p:nvSpPr>
        <p:spPr>
          <a:xfrm>
            <a:off x="1132939" y="4790510"/>
            <a:ext cx="9164121" cy="1374666"/>
          </a:xfrm>
          <a:prstGeom prst="rect">
            <a:avLst/>
          </a:prstGeom>
        </p:spPr>
        <p:txBody>
          <a:bodyPr lIns="0" tIns="0" rIns="0" bIns="0" rtlCol="0" anchor="t">
            <a:spAutoFit/>
          </a:bodyPr>
          <a:lstStyle/>
          <a:p>
            <a:pPr algn="l">
              <a:lnSpc>
                <a:spcPts val="3498"/>
              </a:lnSpc>
            </a:pPr>
            <a:r>
              <a:rPr lang="en-US" sz="2187">
                <a:solidFill>
                  <a:srgbClr val="E5E0DF"/>
                </a:solidFill>
                <a:latin typeface="Overpass"/>
              </a:rPr>
              <a:t>ISO 45001, iş sağlığı ve güvenliği yönetim sistemleri için uluslararası bir standarttır. Bu standart, kuruluşlara daha güvenli ve sağlıklı bir çalışma ortamı sağlamak için gerekli yapıyı ve güven oluşturmayı hedefler.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C0C0C"/>
            </a:solidFill>
          </p:spPr>
        </p:sp>
      </p:grpSp>
      <p:sp>
        <p:nvSpPr>
          <p:cNvPr id="5" name="TextBox 5"/>
          <p:cNvSpPr txBox="1"/>
          <p:nvPr/>
        </p:nvSpPr>
        <p:spPr>
          <a:xfrm>
            <a:off x="2906748" y="397430"/>
            <a:ext cx="10476041" cy="892016"/>
          </a:xfrm>
          <a:prstGeom prst="rect">
            <a:avLst/>
          </a:prstGeom>
        </p:spPr>
        <p:txBody>
          <a:bodyPr lIns="0" tIns="0" rIns="0" bIns="0" rtlCol="0" anchor="t">
            <a:spAutoFit/>
          </a:bodyPr>
          <a:lstStyle/>
          <a:p>
            <a:pPr algn="l">
              <a:lnSpc>
                <a:spcPts val="6468"/>
              </a:lnSpc>
            </a:pPr>
            <a:r>
              <a:rPr lang="en-US" sz="5174" spc="-154">
                <a:solidFill>
                  <a:srgbClr val="FFFFFF"/>
                </a:solidFill>
                <a:latin typeface="Overpass Bold"/>
              </a:rPr>
              <a:t>ISO 45001 Sistemi Sürekli İyileştirme</a:t>
            </a:r>
          </a:p>
        </p:txBody>
      </p:sp>
      <p:sp>
        <p:nvSpPr>
          <p:cNvPr id="6" name="Freeform 6" descr="preencoded.png"/>
          <p:cNvSpPr/>
          <p:nvPr/>
        </p:nvSpPr>
        <p:spPr>
          <a:xfrm>
            <a:off x="5235923" y="2070496"/>
            <a:ext cx="1939230" cy="1934915"/>
          </a:xfrm>
          <a:custGeom>
            <a:avLst/>
            <a:gdLst/>
            <a:ahLst/>
            <a:cxnLst/>
            <a:rect l="l" t="t" r="r" b="b"/>
            <a:pathLst>
              <a:path w="1939230" h="1934915">
                <a:moveTo>
                  <a:pt x="0" y="0"/>
                </a:moveTo>
                <a:lnTo>
                  <a:pt x="1939230" y="0"/>
                </a:lnTo>
                <a:lnTo>
                  <a:pt x="1939230" y="1934915"/>
                </a:lnTo>
                <a:lnTo>
                  <a:pt x="0" y="1934915"/>
                </a:lnTo>
                <a:lnTo>
                  <a:pt x="0" y="0"/>
                </a:lnTo>
                <a:close/>
              </a:path>
            </a:pathLst>
          </a:custGeom>
          <a:blipFill>
            <a:blip r:embed="rId4"/>
            <a:stretch>
              <a:fillRect l="-134" r="-134"/>
            </a:stretch>
          </a:blipFill>
        </p:spPr>
      </p:sp>
      <p:sp>
        <p:nvSpPr>
          <p:cNvPr id="7" name="TextBox 7"/>
          <p:cNvSpPr txBox="1"/>
          <p:nvPr/>
        </p:nvSpPr>
        <p:spPr>
          <a:xfrm>
            <a:off x="7529424" y="2512992"/>
            <a:ext cx="3103245" cy="395526"/>
          </a:xfrm>
          <a:prstGeom prst="rect">
            <a:avLst/>
          </a:prstGeom>
        </p:spPr>
        <p:txBody>
          <a:bodyPr lIns="0" tIns="0" rIns="0" bIns="0" rtlCol="0" anchor="t">
            <a:spAutoFit/>
          </a:bodyPr>
          <a:lstStyle/>
          <a:p>
            <a:pPr algn="l">
              <a:lnSpc>
                <a:spcPts val="3234"/>
              </a:lnSpc>
            </a:pPr>
            <a:r>
              <a:rPr lang="en-US" sz="2587" spc="-77">
                <a:solidFill>
                  <a:srgbClr val="E5E0DF"/>
                </a:solidFill>
                <a:latin typeface="Overpass Bold"/>
              </a:rPr>
              <a:t>İzleme ve Ölçüm</a:t>
            </a:r>
          </a:p>
        </p:txBody>
      </p:sp>
      <p:sp>
        <p:nvSpPr>
          <p:cNvPr id="8" name="TextBox 8"/>
          <p:cNvSpPr txBox="1"/>
          <p:nvPr/>
        </p:nvSpPr>
        <p:spPr>
          <a:xfrm>
            <a:off x="7529424" y="3024218"/>
            <a:ext cx="6818144" cy="462350"/>
          </a:xfrm>
          <a:prstGeom prst="rect">
            <a:avLst/>
          </a:prstGeom>
        </p:spPr>
        <p:txBody>
          <a:bodyPr lIns="0" tIns="0" rIns="0" bIns="0" rtlCol="0" anchor="t">
            <a:spAutoFit/>
          </a:bodyPr>
          <a:lstStyle/>
          <a:p>
            <a:pPr algn="l">
              <a:lnSpc>
                <a:spcPts val="3312"/>
              </a:lnSpc>
            </a:pPr>
            <a:r>
              <a:rPr lang="en-US" sz="2069">
                <a:solidFill>
                  <a:srgbClr val="E5E0DF"/>
                </a:solidFill>
                <a:latin typeface="Overpass"/>
              </a:rPr>
              <a:t>İş sağlığı ve güvenliği performansını sürekli izleme ve ölçme</a:t>
            </a:r>
          </a:p>
        </p:txBody>
      </p:sp>
      <p:grpSp>
        <p:nvGrpSpPr>
          <p:cNvPr id="9" name="Group 9"/>
          <p:cNvGrpSpPr/>
          <p:nvPr/>
        </p:nvGrpSpPr>
        <p:grpSpPr>
          <a:xfrm>
            <a:off x="7240786" y="4008276"/>
            <a:ext cx="7714060" cy="26269"/>
            <a:chOff x="0" y="0"/>
            <a:chExt cx="10285413" cy="35025"/>
          </a:xfrm>
        </p:grpSpPr>
        <p:sp>
          <p:nvSpPr>
            <p:cNvPr id="10" name="Freeform 10"/>
            <p:cNvSpPr/>
            <p:nvPr/>
          </p:nvSpPr>
          <p:spPr>
            <a:xfrm>
              <a:off x="0" y="0"/>
              <a:ext cx="10285476" cy="35052"/>
            </a:xfrm>
            <a:custGeom>
              <a:avLst/>
              <a:gdLst/>
              <a:ahLst/>
              <a:cxnLst/>
              <a:rect l="l" t="t" r="r" b="b"/>
              <a:pathLst>
                <a:path w="10285476" h="35052">
                  <a:moveTo>
                    <a:pt x="0" y="17526"/>
                  </a:moveTo>
                  <a:cubicBezTo>
                    <a:pt x="0" y="7874"/>
                    <a:pt x="7874" y="0"/>
                    <a:pt x="17526" y="0"/>
                  </a:cubicBezTo>
                  <a:lnTo>
                    <a:pt x="10267950" y="0"/>
                  </a:lnTo>
                  <a:cubicBezTo>
                    <a:pt x="10277602" y="0"/>
                    <a:pt x="10285476" y="7874"/>
                    <a:pt x="10285476" y="17526"/>
                  </a:cubicBezTo>
                  <a:cubicBezTo>
                    <a:pt x="10285476" y="27178"/>
                    <a:pt x="10277602" y="35052"/>
                    <a:pt x="10267950" y="35052"/>
                  </a:cubicBezTo>
                  <a:lnTo>
                    <a:pt x="17526" y="35052"/>
                  </a:lnTo>
                  <a:cubicBezTo>
                    <a:pt x="7874" y="35052"/>
                    <a:pt x="0" y="27178"/>
                    <a:pt x="0" y="17526"/>
                  </a:cubicBezTo>
                  <a:close/>
                </a:path>
              </a:pathLst>
            </a:custGeom>
            <a:solidFill>
              <a:srgbClr val="971B55"/>
            </a:solidFill>
          </p:spPr>
        </p:sp>
      </p:grpSp>
      <p:sp>
        <p:nvSpPr>
          <p:cNvPr id="11" name="Freeform 11" descr="preencoded.png"/>
          <p:cNvSpPr/>
          <p:nvPr/>
        </p:nvSpPr>
        <p:spPr>
          <a:xfrm>
            <a:off x="4266308" y="4071045"/>
            <a:ext cx="3878461" cy="1934915"/>
          </a:xfrm>
          <a:custGeom>
            <a:avLst/>
            <a:gdLst/>
            <a:ahLst/>
            <a:cxnLst/>
            <a:rect l="l" t="t" r="r" b="b"/>
            <a:pathLst>
              <a:path w="3878461" h="1934915">
                <a:moveTo>
                  <a:pt x="0" y="0"/>
                </a:moveTo>
                <a:lnTo>
                  <a:pt x="3878461" y="0"/>
                </a:lnTo>
                <a:lnTo>
                  <a:pt x="3878461" y="1934915"/>
                </a:lnTo>
                <a:lnTo>
                  <a:pt x="0" y="1934915"/>
                </a:lnTo>
                <a:lnTo>
                  <a:pt x="0" y="0"/>
                </a:lnTo>
                <a:close/>
              </a:path>
            </a:pathLst>
          </a:custGeom>
          <a:blipFill>
            <a:blip r:embed="rId5"/>
            <a:stretch>
              <a:fillRect l="-11" r="-11"/>
            </a:stretch>
          </a:blipFill>
        </p:spPr>
      </p:sp>
      <p:sp>
        <p:nvSpPr>
          <p:cNvPr id="12" name="TextBox 12"/>
          <p:cNvSpPr txBox="1"/>
          <p:nvPr/>
        </p:nvSpPr>
        <p:spPr>
          <a:xfrm>
            <a:off x="6196370" y="4578876"/>
            <a:ext cx="18186" cy="709553"/>
          </a:xfrm>
          <a:prstGeom prst="rect">
            <a:avLst/>
          </a:prstGeom>
        </p:spPr>
        <p:txBody>
          <a:bodyPr lIns="0" tIns="0" rIns="0" bIns="0" rtlCol="0" anchor="t">
            <a:spAutoFit/>
          </a:bodyPr>
          <a:lstStyle/>
          <a:p>
            <a:pPr algn="ctr">
              <a:lnSpc>
                <a:spcPts val="4657"/>
              </a:lnSpc>
            </a:pPr>
            <a:r>
              <a:rPr lang="en-US" sz="2587">
                <a:solidFill>
                  <a:srgbClr val="E5E0DF"/>
                </a:solidFill>
                <a:latin typeface="Overpass Bold"/>
              </a:rPr>
              <a:t>2</a:t>
            </a:r>
          </a:p>
        </p:txBody>
      </p:sp>
      <p:sp>
        <p:nvSpPr>
          <p:cNvPr id="13" name="TextBox 13"/>
          <p:cNvSpPr txBox="1"/>
          <p:nvPr/>
        </p:nvSpPr>
        <p:spPr>
          <a:xfrm>
            <a:off x="8499039" y="4303395"/>
            <a:ext cx="3103245" cy="395526"/>
          </a:xfrm>
          <a:prstGeom prst="rect">
            <a:avLst/>
          </a:prstGeom>
        </p:spPr>
        <p:txBody>
          <a:bodyPr lIns="0" tIns="0" rIns="0" bIns="0" rtlCol="0" anchor="t">
            <a:spAutoFit/>
          </a:bodyPr>
          <a:lstStyle/>
          <a:p>
            <a:pPr algn="l">
              <a:lnSpc>
                <a:spcPts val="3234"/>
              </a:lnSpc>
            </a:pPr>
            <a:r>
              <a:rPr lang="en-US" sz="2587" spc="-77">
                <a:solidFill>
                  <a:srgbClr val="E5E0DF"/>
                </a:solidFill>
                <a:latin typeface="Overpass Bold"/>
              </a:rPr>
              <a:t>Düzeltici Faaliyetler</a:t>
            </a:r>
          </a:p>
        </p:txBody>
      </p:sp>
      <p:sp>
        <p:nvSpPr>
          <p:cNvPr id="14" name="TextBox 14"/>
          <p:cNvSpPr txBox="1"/>
          <p:nvPr/>
        </p:nvSpPr>
        <p:spPr>
          <a:xfrm>
            <a:off x="8499039" y="4814620"/>
            <a:ext cx="6167170" cy="882789"/>
          </a:xfrm>
          <a:prstGeom prst="rect">
            <a:avLst/>
          </a:prstGeom>
        </p:spPr>
        <p:txBody>
          <a:bodyPr lIns="0" tIns="0" rIns="0" bIns="0" rtlCol="0" anchor="t">
            <a:spAutoFit/>
          </a:bodyPr>
          <a:lstStyle/>
          <a:p>
            <a:pPr algn="l">
              <a:lnSpc>
                <a:spcPts val="3312"/>
              </a:lnSpc>
            </a:pPr>
            <a:r>
              <a:rPr lang="en-US" sz="2069">
                <a:solidFill>
                  <a:srgbClr val="E5E0DF"/>
                </a:solidFill>
                <a:latin typeface="Overpass"/>
              </a:rPr>
              <a:t>Tespit edilen uygunsuzlukların köklü nedenleri belirlenerek düzeltici faaliyetlerin uygulanması</a:t>
            </a:r>
          </a:p>
        </p:txBody>
      </p:sp>
      <p:grpSp>
        <p:nvGrpSpPr>
          <p:cNvPr id="15" name="Group 15"/>
          <p:cNvGrpSpPr/>
          <p:nvPr/>
        </p:nvGrpSpPr>
        <p:grpSpPr>
          <a:xfrm>
            <a:off x="8210401" y="6008824"/>
            <a:ext cx="6744444" cy="26269"/>
            <a:chOff x="0" y="0"/>
            <a:chExt cx="8992592" cy="35025"/>
          </a:xfrm>
        </p:grpSpPr>
        <p:sp>
          <p:nvSpPr>
            <p:cNvPr id="16" name="Freeform 16"/>
            <p:cNvSpPr/>
            <p:nvPr/>
          </p:nvSpPr>
          <p:spPr>
            <a:xfrm>
              <a:off x="0" y="0"/>
              <a:ext cx="8992616" cy="35052"/>
            </a:xfrm>
            <a:custGeom>
              <a:avLst/>
              <a:gdLst/>
              <a:ahLst/>
              <a:cxnLst/>
              <a:rect l="l" t="t" r="r" b="b"/>
              <a:pathLst>
                <a:path w="8992616" h="35052">
                  <a:moveTo>
                    <a:pt x="0" y="17526"/>
                  </a:moveTo>
                  <a:cubicBezTo>
                    <a:pt x="0" y="7874"/>
                    <a:pt x="7874" y="0"/>
                    <a:pt x="17526" y="0"/>
                  </a:cubicBezTo>
                  <a:lnTo>
                    <a:pt x="8975090" y="0"/>
                  </a:lnTo>
                  <a:cubicBezTo>
                    <a:pt x="8984742" y="0"/>
                    <a:pt x="8992616" y="7874"/>
                    <a:pt x="8992616" y="17526"/>
                  </a:cubicBezTo>
                  <a:cubicBezTo>
                    <a:pt x="8992616" y="27178"/>
                    <a:pt x="8984742" y="35052"/>
                    <a:pt x="8975090" y="35052"/>
                  </a:cubicBezTo>
                  <a:lnTo>
                    <a:pt x="17526" y="35052"/>
                  </a:lnTo>
                  <a:cubicBezTo>
                    <a:pt x="7874" y="35052"/>
                    <a:pt x="0" y="27178"/>
                    <a:pt x="0" y="17526"/>
                  </a:cubicBezTo>
                  <a:close/>
                </a:path>
              </a:pathLst>
            </a:custGeom>
            <a:solidFill>
              <a:srgbClr val="971B55"/>
            </a:solidFill>
          </p:spPr>
        </p:sp>
      </p:grpSp>
      <p:sp>
        <p:nvSpPr>
          <p:cNvPr id="17" name="Freeform 17" descr="preencoded.png"/>
          <p:cNvSpPr/>
          <p:nvPr/>
        </p:nvSpPr>
        <p:spPr>
          <a:xfrm>
            <a:off x="3296691" y="6071592"/>
            <a:ext cx="5817691" cy="1934915"/>
          </a:xfrm>
          <a:custGeom>
            <a:avLst/>
            <a:gdLst/>
            <a:ahLst/>
            <a:cxnLst/>
            <a:rect l="l" t="t" r="r" b="b"/>
            <a:pathLst>
              <a:path w="5817691" h="1934915">
                <a:moveTo>
                  <a:pt x="0" y="0"/>
                </a:moveTo>
                <a:lnTo>
                  <a:pt x="5817691" y="0"/>
                </a:lnTo>
                <a:lnTo>
                  <a:pt x="5817691" y="1934916"/>
                </a:lnTo>
                <a:lnTo>
                  <a:pt x="0" y="1934916"/>
                </a:lnTo>
                <a:lnTo>
                  <a:pt x="0" y="0"/>
                </a:lnTo>
                <a:close/>
              </a:path>
            </a:pathLst>
          </a:custGeom>
          <a:blipFill>
            <a:blip r:embed="rId6"/>
            <a:stretch>
              <a:fillRect l="-52" r="-52"/>
            </a:stretch>
          </a:blipFill>
        </p:spPr>
      </p:sp>
      <p:sp>
        <p:nvSpPr>
          <p:cNvPr id="18" name="TextBox 18"/>
          <p:cNvSpPr txBox="1"/>
          <p:nvPr/>
        </p:nvSpPr>
        <p:spPr>
          <a:xfrm>
            <a:off x="6198454" y="6579424"/>
            <a:ext cx="14169" cy="709552"/>
          </a:xfrm>
          <a:prstGeom prst="rect">
            <a:avLst/>
          </a:prstGeom>
        </p:spPr>
        <p:txBody>
          <a:bodyPr lIns="0" tIns="0" rIns="0" bIns="0" rtlCol="0" anchor="t">
            <a:spAutoFit/>
          </a:bodyPr>
          <a:lstStyle/>
          <a:p>
            <a:pPr algn="ctr">
              <a:lnSpc>
                <a:spcPts val="4657"/>
              </a:lnSpc>
            </a:pPr>
            <a:r>
              <a:rPr lang="en-US" sz="2587">
                <a:solidFill>
                  <a:srgbClr val="E5E0DF"/>
                </a:solidFill>
                <a:latin typeface="Overpass Bold"/>
              </a:rPr>
              <a:t>3</a:t>
            </a:r>
          </a:p>
        </p:txBody>
      </p:sp>
      <p:sp>
        <p:nvSpPr>
          <p:cNvPr id="19" name="TextBox 19"/>
          <p:cNvSpPr txBox="1"/>
          <p:nvPr/>
        </p:nvSpPr>
        <p:spPr>
          <a:xfrm>
            <a:off x="9468654" y="6303942"/>
            <a:ext cx="3979247" cy="395526"/>
          </a:xfrm>
          <a:prstGeom prst="rect">
            <a:avLst/>
          </a:prstGeom>
        </p:spPr>
        <p:txBody>
          <a:bodyPr lIns="0" tIns="0" rIns="0" bIns="0" rtlCol="0" anchor="t">
            <a:spAutoFit/>
          </a:bodyPr>
          <a:lstStyle/>
          <a:p>
            <a:pPr algn="l">
              <a:lnSpc>
                <a:spcPts val="3234"/>
              </a:lnSpc>
            </a:pPr>
            <a:r>
              <a:rPr lang="en-US" sz="2587" spc="-77">
                <a:solidFill>
                  <a:srgbClr val="E5E0DF"/>
                </a:solidFill>
                <a:latin typeface="Overpass Bold"/>
              </a:rPr>
              <a:t>Yönetimin Gözden Geçirmesi</a:t>
            </a:r>
          </a:p>
        </p:txBody>
      </p:sp>
      <p:sp>
        <p:nvSpPr>
          <p:cNvPr id="20" name="TextBox 20"/>
          <p:cNvSpPr txBox="1"/>
          <p:nvPr/>
        </p:nvSpPr>
        <p:spPr>
          <a:xfrm>
            <a:off x="9468654" y="6815167"/>
            <a:ext cx="5197555" cy="882789"/>
          </a:xfrm>
          <a:prstGeom prst="rect">
            <a:avLst/>
          </a:prstGeom>
        </p:spPr>
        <p:txBody>
          <a:bodyPr lIns="0" tIns="0" rIns="0" bIns="0" rtlCol="0" anchor="t">
            <a:spAutoFit/>
          </a:bodyPr>
          <a:lstStyle/>
          <a:p>
            <a:pPr algn="l">
              <a:lnSpc>
                <a:spcPts val="3312"/>
              </a:lnSpc>
            </a:pPr>
            <a:r>
              <a:rPr lang="en-US" sz="2069">
                <a:solidFill>
                  <a:srgbClr val="E5E0DF"/>
                </a:solidFill>
                <a:latin typeface="Overpass"/>
              </a:rPr>
              <a:t>Üst yönetimin ISO 45001 sistemini periyodik olarak değerlendirmesi</a:t>
            </a:r>
          </a:p>
        </p:txBody>
      </p:sp>
      <p:sp>
        <p:nvSpPr>
          <p:cNvPr id="21" name="TextBox 21"/>
          <p:cNvSpPr txBox="1"/>
          <p:nvPr/>
        </p:nvSpPr>
        <p:spPr>
          <a:xfrm>
            <a:off x="3358812" y="8214599"/>
            <a:ext cx="11570226" cy="1303229"/>
          </a:xfrm>
          <a:prstGeom prst="rect">
            <a:avLst/>
          </a:prstGeom>
        </p:spPr>
        <p:txBody>
          <a:bodyPr lIns="0" tIns="0" rIns="0" bIns="0" rtlCol="0" anchor="t">
            <a:spAutoFit/>
          </a:bodyPr>
          <a:lstStyle/>
          <a:p>
            <a:pPr algn="l">
              <a:lnSpc>
                <a:spcPts val="3312"/>
              </a:lnSpc>
            </a:pPr>
            <a:r>
              <a:rPr lang="en-US" sz="2069">
                <a:solidFill>
                  <a:srgbClr val="E5E0DF"/>
                </a:solidFill>
                <a:latin typeface="Overpass"/>
              </a:rPr>
              <a:t>ISO 45001 sistemi, sürekli iyileştirme döngüsünün bir parçası olarak, işyeri risklerinin azaltılması ve çalışan refahının sürekli artırılması için tasarlanmıştır. Bu süreç, düzenli izleme, iyileştirici faaliyetler ve üst yönetim gözden geçirmesi aracılığıyla gerçekleştirilir.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C0C0C"/>
            </a:solidFill>
          </p:spPr>
        </p:sp>
      </p:grpSp>
      <p:sp>
        <p:nvSpPr>
          <p:cNvPr id="5" name="TextBox 5"/>
          <p:cNvSpPr txBox="1"/>
          <p:nvPr/>
        </p:nvSpPr>
        <p:spPr>
          <a:xfrm>
            <a:off x="2930724" y="1055696"/>
            <a:ext cx="9660315" cy="938451"/>
          </a:xfrm>
          <a:prstGeom prst="rect">
            <a:avLst/>
          </a:prstGeom>
        </p:spPr>
        <p:txBody>
          <a:bodyPr lIns="0" tIns="0" rIns="0" bIns="0" rtlCol="0" anchor="t">
            <a:spAutoFit/>
          </a:bodyPr>
          <a:lstStyle/>
          <a:p>
            <a:pPr algn="l">
              <a:lnSpc>
                <a:spcPts val="6834"/>
              </a:lnSpc>
            </a:pPr>
            <a:r>
              <a:rPr lang="en-US" sz="5467" spc="-163">
                <a:solidFill>
                  <a:srgbClr val="FFFFFF"/>
                </a:solidFill>
                <a:latin typeface="Overpass Bold"/>
              </a:rPr>
              <a:t>ISO 45001 Sertifikası Avantajları</a:t>
            </a:r>
          </a:p>
        </p:txBody>
      </p:sp>
      <p:grpSp>
        <p:nvGrpSpPr>
          <p:cNvPr id="6" name="Group 6"/>
          <p:cNvGrpSpPr/>
          <p:nvPr/>
        </p:nvGrpSpPr>
        <p:grpSpPr>
          <a:xfrm>
            <a:off x="2930724" y="3203822"/>
            <a:ext cx="6079182" cy="2517279"/>
            <a:chOff x="0" y="0"/>
            <a:chExt cx="8105577" cy="3356372"/>
          </a:xfrm>
        </p:grpSpPr>
        <p:sp>
          <p:nvSpPr>
            <p:cNvPr id="7" name="Freeform 7"/>
            <p:cNvSpPr/>
            <p:nvPr/>
          </p:nvSpPr>
          <p:spPr>
            <a:xfrm>
              <a:off x="6350" y="6350"/>
              <a:ext cx="8092822" cy="3343656"/>
            </a:xfrm>
            <a:custGeom>
              <a:avLst/>
              <a:gdLst/>
              <a:ahLst/>
              <a:cxnLst/>
              <a:rect l="l" t="t" r="r" b="b"/>
              <a:pathLst>
                <a:path w="8092822" h="3343656">
                  <a:moveTo>
                    <a:pt x="0" y="166624"/>
                  </a:moveTo>
                  <a:cubicBezTo>
                    <a:pt x="0" y="74549"/>
                    <a:pt x="74803" y="0"/>
                    <a:pt x="167005" y="0"/>
                  </a:cubicBezTo>
                  <a:lnTo>
                    <a:pt x="7925816" y="0"/>
                  </a:lnTo>
                  <a:cubicBezTo>
                    <a:pt x="8018018" y="0"/>
                    <a:pt x="8092822" y="74549"/>
                    <a:pt x="8092822" y="166624"/>
                  </a:cubicBezTo>
                  <a:lnTo>
                    <a:pt x="8092822" y="3177032"/>
                  </a:lnTo>
                  <a:cubicBezTo>
                    <a:pt x="8092822" y="3269107"/>
                    <a:pt x="8018018" y="3343656"/>
                    <a:pt x="7925816" y="3343656"/>
                  </a:cubicBezTo>
                  <a:lnTo>
                    <a:pt x="167005" y="3343656"/>
                  </a:lnTo>
                  <a:cubicBezTo>
                    <a:pt x="74803" y="3343656"/>
                    <a:pt x="0" y="3269107"/>
                    <a:pt x="0" y="3177032"/>
                  </a:cubicBezTo>
                  <a:close/>
                </a:path>
              </a:pathLst>
            </a:custGeom>
            <a:solidFill>
              <a:srgbClr val="7E023C"/>
            </a:solidFill>
          </p:spPr>
        </p:sp>
        <p:sp>
          <p:nvSpPr>
            <p:cNvPr id="8" name="Freeform 8"/>
            <p:cNvSpPr/>
            <p:nvPr/>
          </p:nvSpPr>
          <p:spPr>
            <a:xfrm>
              <a:off x="0" y="0"/>
              <a:ext cx="8105522" cy="3356356"/>
            </a:xfrm>
            <a:custGeom>
              <a:avLst/>
              <a:gdLst/>
              <a:ahLst/>
              <a:cxnLst/>
              <a:rect l="l" t="t" r="r" b="b"/>
              <a:pathLst>
                <a:path w="8105522" h="3356356">
                  <a:moveTo>
                    <a:pt x="0" y="172974"/>
                  </a:moveTo>
                  <a:cubicBezTo>
                    <a:pt x="0" y="77470"/>
                    <a:pt x="77597" y="0"/>
                    <a:pt x="173355" y="0"/>
                  </a:cubicBezTo>
                  <a:lnTo>
                    <a:pt x="7932166" y="0"/>
                  </a:lnTo>
                  <a:lnTo>
                    <a:pt x="7932166" y="6350"/>
                  </a:lnTo>
                  <a:lnTo>
                    <a:pt x="7932166" y="0"/>
                  </a:lnTo>
                  <a:cubicBezTo>
                    <a:pt x="8027924" y="0"/>
                    <a:pt x="8105522" y="77470"/>
                    <a:pt x="8105522" y="172974"/>
                  </a:cubicBezTo>
                  <a:lnTo>
                    <a:pt x="8099172" y="172974"/>
                  </a:lnTo>
                  <a:lnTo>
                    <a:pt x="8105522" y="172974"/>
                  </a:lnTo>
                  <a:lnTo>
                    <a:pt x="8105522" y="3183382"/>
                  </a:lnTo>
                  <a:lnTo>
                    <a:pt x="8099172" y="3183382"/>
                  </a:lnTo>
                  <a:lnTo>
                    <a:pt x="8105522" y="3183382"/>
                  </a:lnTo>
                  <a:cubicBezTo>
                    <a:pt x="8105522" y="3278886"/>
                    <a:pt x="8027924" y="3356356"/>
                    <a:pt x="7932166" y="3356356"/>
                  </a:cubicBezTo>
                  <a:lnTo>
                    <a:pt x="7932166" y="3350006"/>
                  </a:lnTo>
                  <a:lnTo>
                    <a:pt x="7932166" y="3356356"/>
                  </a:lnTo>
                  <a:lnTo>
                    <a:pt x="173355" y="3356356"/>
                  </a:lnTo>
                  <a:lnTo>
                    <a:pt x="173355" y="3350006"/>
                  </a:lnTo>
                  <a:lnTo>
                    <a:pt x="173355" y="3356356"/>
                  </a:lnTo>
                  <a:cubicBezTo>
                    <a:pt x="77597" y="3356356"/>
                    <a:pt x="0" y="3278886"/>
                    <a:pt x="0" y="3183382"/>
                  </a:cubicBezTo>
                  <a:lnTo>
                    <a:pt x="0" y="172974"/>
                  </a:lnTo>
                  <a:lnTo>
                    <a:pt x="6350" y="172974"/>
                  </a:lnTo>
                  <a:lnTo>
                    <a:pt x="0" y="172974"/>
                  </a:lnTo>
                  <a:moveTo>
                    <a:pt x="12700" y="172974"/>
                  </a:moveTo>
                  <a:lnTo>
                    <a:pt x="12700" y="3183382"/>
                  </a:lnTo>
                  <a:lnTo>
                    <a:pt x="6350" y="3183382"/>
                  </a:lnTo>
                  <a:lnTo>
                    <a:pt x="12700" y="3183382"/>
                  </a:lnTo>
                  <a:cubicBezTo>
                    <a:pt x="12700" y="3271901"/>
                    <a:pt x="84582" y="3343656"/>
                    <a:pt x="173355" y="3343656"/>
                  </a:cubicBezTo>
                  <a:lnTo>
                    <a:pt x="7932166" y="3343656"/>
                  </a:lnTo>
                  <a:cubicBezTo>
                    <a:pt x="8020939" y="3343656"/>
                    <a:pt x="8092822" y="3271901"/>
                    <a:pt x="8092822" y="3183382"/>
                  </a:cubicBezTo>
                  <a:lnTo>
                    <a:pt x="8092822" y="172974"/>
                  </a:lnTo>
                  <a:cubicBezTo>
                    <a:pt x="8092821" y="84455"/>
                    <a:pt x="8020939" y="12700"/>
                    <a:pt x="7932166" y="12700"/>
                  </a:cubicBezTo>
                  <a:lnTo>
                    <a:pt x="173355" y="12700"/>
                  </a:lnTo>
                  <a:lnTo>
                    <a:pt x="173355" y="6350"/>
                  </a:lnTo>
                  <a:lnTo>
                    <a:pt x="173355" y="12700"/>
                  </a:lnTo>
                  <a:cubicBezTo>
                    <a:pt x="84582" y="12700"/>
                    <a:pt x="12700" y="84455"/>
                    <a:pt x="12700" y="172974"/>
                  </a:cubicBezTo>
                  <a:close/>
                </a:path>
              </a:pathLst>
            </a:custGeom>
            <a:solidFill>
              <a:srgbClr val="971B55"/>
            </a:solidFill>
          </p:spPr>
        </p:sp>
      </p:grpSp>
      <p:sp>
        <p:nvSpPr>
          <p:cNvPr id="9" name="TextBox 9"/>
          <p:cNvSpPr txBox="1"/>
          <p:nvPr/>
        </p:nvSpPr>
        <p:spPr>
          <a:xfrm>
            <a:off x="3314164" y="3455819"/>
            <a:ext cx="3288982" cy="428268"/>
          </a:xfrm>
          <a:prstGeom prst="rect">
            <a:avLst/>
          </a:prstGeom>
        </p:spPr>
        <p:txBody>
          <a:bodyPr lIns="0" tIns="0" rIns="0" bIns="0" rtlCol="0" anchor="t">
            <a:spAutoFit/>
          </a:bodyPr>
          <a:lstStyle/>
          <a:p>
            <a:pPr algn="l">
              <a:lnSpc>
                <a:spcPts val="3417"/>
              </a:lnSpc>
            </a:pPr>
            <a:r>
              <a:rPr lang="en-US" sz="2733" spc="-82">
                <a:solidFill>
                  <a:srgbClr val="E5E0DF"/>
                </a:solidFill>
                <a:latin typeface="Overpass Bold"/>
              </a:rPr>
              <a:t>Güven Oluşturma</a:t>
            </a:r>
          </a:p>
        </p:txBody>
      </p:sp>
      <p:sp>
        <p:nvSpPr>
          <p:cNvPr id="10" name="TextBox 10"/>
          <p:cNvSpPr txBox="1"/>
          <p:nvPr/>
        </p:nvSpPr>
        <p:spPr>
          <a:xfrm>
            <a:off x="3314164" y="4008715"/>
            <a:ext cx="5312301" cy="1374666"/>
          </a:xfrm>
          <a:prstGeom prst="rect">
            <a:avLst/>
          </a:prstGeom>
        </p:spPr>
        <p:txBody>
          <a:bodyPr lIns="0" tIns="0" rIns="0" bIns="0" rtlCol="0" anchor="t">
            <a:spAutoFit/>
          </a:bodyPr>
          <a:lstStyle/>
          <a:p>
            <a:pPr algn="l">
              <a:lnSpc>
                <a:spcPts val="3498"/>
              </a:lnSpc>
            </a:pPr>
            <a:r>
              <a:rPr lang="en-US" sz="2187">
                <a:solidFill>
                  <a:srgbClr val="E5E0DF"/>
                </a:solidFill>
                <a:latin typeface="Overpass"/>
              </a:rPr>
              <a:t>ISO 45001 sertifikası, müşteriler ve paydaşlar nezdinde güvenilirliği ve itibarı artırır.</a:t>
            </a:r>
          </a:p>
        </p:txBody>
      </p:sp>
      <p:grpSp>
        <p:nvGrpSpPr>
          <p:cNvPr id="11" name="Group 11"/>
          <p:cNvGrpSpPr/>
          <p:nvPr/>
        </p:nvGrpSpPr>
        <p:grpSpPr>
          <a:xfrm>
            <a:off x="9278094" y="3203822"/>
            <a:ext cx="6079183" cy="2517279"/>
            <a:chOff x="0" y="0"/>
            <a:chExt cx="8105577" cy="3356372"/>
          </a:xfrm>
        </p:grpSpPr>
        <p:sp>
          <p:nvSpPr>
            <p:cNvPr id="12" name="Freeform 12"/>
            <p:cNvSpPr/>
            <p:nvPr/>
          </p:nvSpPr>
          <p:spPr>
            <a:xfrm>
              <a:off x="6350" y="6350"/>
              <a:ext cx="8092822" cy="3343656"/>
            </a:xfrm>
            <a:custGeom>
              <a:avLst/>
              <a:gdLst/>
              <a:ahLst/>
              <a:cxnLst/>
              <a:rect l="l" t="t" r="r" b="b"/>
              <a:pathLst>
                <a:path w="8092822" h="3343656">
                  <a:moveTo>
                    <a:pt x="0" y="166624"/>
                  </a:moveTo>
                  <a:cubicBezTo>
                    <a:pt x="0" y="74549"/>
                    <a:pt x="74803" y="0"/>
                    <a:pt x="167005" y="0"/>
                  </a:cubicBezTo>
                  <a:lnTo>
                    <a:pt x="7925816" y="0"/>
                  </a:lnTo>
                  <a:cubicBezTo>
                    <a:pt x="8018018" y="0"/>
                    <a:pt x="8092822" y="74549"/>
                    <a:pt x="8092822" y="166624"/>
                  </a:cubicBezTo>
                  <a:lnTo>
                    <a:pt x="8092822" y="3177032"/>
                  </a:lnTo>
                  <a:cubicBezTo>
                    <a:pt x="8092822" y="3269107"/>
                    <a:pt x="8018018" y="3343656"/>
                    <a:pt x="7925816" y="3343656"/>
                  </a:cubicBezTo>
                  <a:lnTo>
                    <a:pt x="167005" y="3343656"/>
                  </a:lnTo>
                  <a:cubicBezTo>
                    <a:pt x="74803" y="3343656"/>
                    <a:pt x="0" y="3269107"/>
                    <a:pt x="0" y="3177032"/>
                  </a:cubicBezTo>
                  <a:close/>
                </a:path>
              </a:pathLst>
            </a:custGeom>
            <a:solidFill>
              <a:srgbClr val="7E023C"/>
            </a:solidFill>
          </p:spPr>
        </p:sp>
        <p:sp>
          <p:nvSpPr>
            <p:cNvPr id="13" name="Freeform 13"/>
            <p:cNvSpPr/>
            <p:nvPr/>
          </p:nvSpPr>
          <p:spPr>
            <a:xfrm>
              <a:off x="0" y="0"/>
              <a:ext cx="8105522" cy="3356356"/>
            </a:xfrm>
            <a:custGeom>
              <a:avLst/>
              <a:gdLst/>
              <a:ahLst/>
              <a:cxnLst/>
              <a:rect l="l" t="t" r="r" b="b"/>
              <a:pathLst>
                <a:path w="8105522" h="3356356">
                  <a:moveTo>
                    <a:pt x="0" y="172974"/>
                  </a:moveTo>
                  <a:cubicBezTo>
                    <a:pt x="0" y="77470"/>
                    <a:pt x="77597" y="0"/>
                    <a:pt x="173355" y="0"/>
                  </a:cubicBezTo>
                  <a:lnTo>
                    <a:pt x="7932166" y="0"/>
                  </a:lnTo>
                  <a:lnTo>
                    <a:pt x="7932166" y="6350"/>
                  </a:lnTo>
                  <a:lnTo>
                    <a:pt x="7932166" y="0"/>
                  </a:lnTo>
                  <a:cubicBezTo>
                    <a:pt x="8027924" y="0"/>
                    <a:pt x="8105522" y="77470"/>
                    <a:pt x="8105522" y="172974"/>
                  </a:cubicBezTo>
                  <a:lnTo>
                    <a:pt x="8099172" y="172974"/>
                  </a:lnTo>
                  <a:lnTo>
                    <a:pt x="8105522" y="172974"/>
                  </a:lnTo>
                  <a:lnTo>
                    <a:pt x="8105522" y="3183382"/>
                  </a:lnTo>
                  <a:lnTo>
                    <a:pt x="8099172" y="3183382"/>
                  </a:lnTo>
                  <a:lnTo>
                    <a:pt x="8105522" y="3183382"/>
                  </a:lnTo>
                  <a:cubicBezTo>
                    <a:pt x="8105522" y="3278886"/>
                    <a:pt x="8027924" y="3356356"/>
                    <a:pt x="7932166" y="3356356"/>
                  </a:cubicBezTo>
                  <a:lnTo>
                    <a:pt x="7932166" y="3350006"/>
                  </a:lnTo>
                  <a:lnTo>
                    <a:pt x="7932166" y="3356356"/>
                  </a:lnTo>
                  <a:lnTo>
                    <a:pt x="173355" y="3356356"/>
                  </a:lnTo>
                  <a:lnTo>
                    <a:pt x="173355" y="3350006"/>
                  </a:lnTo>
                  <a:lnTo>
                    <a:pt x="173355" y="3356356"/>
                  </a:lnTo>
                  <a:cubicBezTo>
                    <a:pt x="77597" y="3356356"/>
                    <a:pt x="0" y="3278886"/>
                    <a:pt x="0" y="3183382"/>
                  </a:cubicBezTo>
                  <a:lnTo>
                    <a:pt x="0" y="172974"/>
                  </a:lnTo>
                  <a:lnTo>
                    <a:pt x="6350" y="172974"/>
                  </a:lnTo>
                  <a:lnTo>
                    <a:pt x="0" y="172974"/>
                  </a:lnTo>
                  <a:moveTo>
                    <a:pt x="12700" y="172974"/>
                  </a:moveTo>
                  <a:lnTo>
                    <a:pt x="12700" y="3183382"/>
                  </a:lnTo>
                  <a:lnTo>
                    <a:pt x="6350" y="3183382"/>
                  </a:lnTo>
                  <a:lnTo>
                    <a:pt x="12700" y="3183382"/>
                  </a:lnTo>
                  <a:cubicBezTo>
                    <a:pt x="12700" y="3271901"/>
                    <a:pt x="84582" y="3343656"/>
                    <a:pt x="173355" y="3343656"/>
                  </a:cubicBezTo>
                  <a:lnTo>
                    <a:pt x="7932166" y="3343656"/>
                  </a:lnTo>
                  <a:cubicBezTo>
                    <a:pt x="8020939" y="3343656"/>
                    <a:pt x="8092822" y="3271901"/>
                    <a:pt x="8092822" y="3183382"/>
                  </a:cubicBezTo>
                  <a:lnTo>
                    <a:pt x="8092822" y="172974"/>
                  </a:lnTo>
                  <a:cubicBezTo>
                    <a:pt x="8092821" y="84455"/>
                    <a:pt x="8020939" y="12700"/>
                    <a:pt x="7932166" y="12700"/>
                  </a:cubicBezTo>
                  <a:lnTo>
                    <a:pt x="173355" y="12700"/>
                  </a:lnTo>
                  <a:lnTo>
                    <a:pt x="173355" y="6350"/>
                  </a:lnTo>
                  <a:lnTo>
                    <a:pt x="173355" y="12700"/>
                  </a:lnTo>
                  <a:cubicBezTo>
                    <a:pt x="84582" y="12700"/>
                    <a:pt x="12700" y="84455"/>
                    <a:pt x="12700" y="172974"/>
                  </a:cubicBezTo>
                  <a:close/>
                </a:path>
              </a:pathLst>
            </a:custGeom>
            <a:solidFill>
              <a:srgbClr val="971B55"/>
            </a:solidFill>
          </p:spPr>
        </p:sp>
      </p:grpSp>
      <p:sp>
        <p:nvSpPr>
          <p:cNvPr id="14" name="TextBox 14"/>
          <p:cNvSpPr txBox="1"/>
          <p:nvPr/>
        </p:nvSpPr>
        <p:spPr>
          <a:xfrm>
            <a:off x="9661535" y="3455819"/>
            <a:ext cx="3288982" cy="428268"/>
          </a:xfrm>
          <a:prstGeom prst="rect">
            <a:avLst/>
          </a:prstGeom>
        </p:spPr>
        <p:txBody>
          <a:bodyPr lIns="0" tIns="0" rIns="0" bIns="0" rtlCol="0" anchor="t">
            <a:spAutoFit/>
          </a:bodyPr>
          <a:lstStyle/>
          <a:p>
            <a:pPr algn="l">
              <a:lnSpc>
                <a:spcPts val="3417"/>
              </a:lnSpc>
            </a:pPr>
            <a:r>
              <a:rPr lang="en-US" sz="2733" spc="-82">
                <a:solidFill>
                  <a:srgbClr val="E5E0DF"/>
                </a:solidFill>
                <a:latin typeface="Overpass Bold"/>
              </a:rPr>
              <a:t>Yasal Uyum</a:t>
            </a:r>
          </a:p>
        </p:txBody>
      </p:sp>
      <p:sp>
        <p:nvSpPr>
          <p:cNvPr id="15" name="TextBox 15"/>
          <p:cNvSpPr txBox="1"/>
          <p:nvPr/>
        </p:nvSpPr>
        <p:spPr>
          <a:xfrm>
            <a:off x="9661535" y="4008715"/>
            <a:ext cx="5312301" cy="930414"/>
          </a:xfrm>
          <a:prstGeom prst="rect">
            <a:avLst/>
          </a:prstGeom>
        </p:spPr>
        <p:txBody>
          <a:bodyPr lIns="0" tIns="0" rIns="0" bIns="0" rtlCol="0" anchor="t">
            <a:spAutoFit/>
          </a:bodyPr>
          <a:lstStyle/>
          <a:p>
            <a:pPr algn="l">
              <a:lnSpc>
                <a:spcPts val="3498"/>
              </a:lnSpc>
            </a:pPr>
            <a:r>
              <a:rPr lang="en-US" sz="2187">
                <a:solidFill>
                  <a:srgbClr val="E5E0DF"/>
                </a:solidFill>
                <a:latin typeface="Overpass"/>
              </a:rPr>
              <a:t>Bu sertifika, işletmenin ilgili yasal gerekliliklere uyduğunun kanıtını sunar.</a:t>
            </a:r>
          </a:p>
        </p:txBody>
      </p:sp>
      <p:grpSp>
        <p:nvGrpSpPr>
          <p:cNvPr id="16" name="Group 16"/>
          <p:cNvGrpSpPr/>
          <p:nvPr/>
        </p:nvGrpSpPr>
        <p:grpSpPr>
          <a:xfrm>
            <a:off x="2930724" y="5989290"/>
            <a:ext cx="6079182" cy="2517279"/>
            <a:chOff x="0" y="0"/>
            <a:chExt cx="8105577" cy="3356372"/>
          </a:xfrm>
        </p:grpSpPr>
        <p:sp>
          <p:nvSpPr>
            <p:cNvPr id="17" name="Freeform 17"/>
            <p:cNvSpPr/>
            <p:nvPr/>
          </p:nvSpPr>
          <p:spPr>
            <a:xfrm>
              <a:off x="6350" y="6350"/>
              <a:ext cx="8092822" cy="3343656"/>
            </a:xfrm>
            <a:custGeom>
              <a:avLst/>
              <a:gdLst/>
              <a:ahLst/>
              <a:cxnLst/>
              <a:rect l="l" t="t" r="r" b="b"/>
              <a:pathLst>
                <a:path w="8092822" h="3343656">
                  <a:moveTo>
                    <a:pt x="0" y="166624"/>
                  </a:moveTo>
                  <a:cubicBezTo>
                    <a:pt x="0" y="74549"/>
                    <a:pt x="74803" y="0"/>
                    <a:pt x="167005" y="0"/>
                  </a:cubicBezTo>
                  <a:lnTo>
                    <a:pt x="7925816" y="0"/>
                  </a:lnTo>
                  <a:cubicBezTo>
                    <a:pt x="8018018" y="0"/>
                    <a:pt x="8092822" y="74549"/>
                    <a:pt x="8092822" y="166624"/>
                  </a:cubicBezTo>
                  <a:lnTo>
                    <a:pt x="8092822" y="3177032"/>
                  </a:lnTo>
                  <a:cubicBezTo>
                    <a:pt x="8092822" y="3269107"/>
                    <a:pt x="8018018" y="3343656"/>
                    <a:pt x="7925816" y="3343656"/>
                  </a:cubicBezTo>
                  <a:lnTo>
                    <a:pt x="167005" y="3343656"/>
                  </a:lnTo>
                  <a:cubicBezTo>
                    <a:pt x="74803" y="3343656"/>
                    <a:pt x="0" y="3269107"/>
                    <a:pt x="0" y="3177032"/>
                  </a:cubicBezTo>
                  <a:close/>
                </a:path>
              </a:pathLst>
            </a:custGeom>
            <a:solidFill>
              <a:srgbClr val="7E023C"/>
            </a:solidFill>
          </p:spPr>
        </p:sp>
        <p:sp>
          <p:nvSpPr>
            <p:cNvPr id="18" name="Freeform 18"/>
            <p:cNvSpPr/>
            <p:nvPr/>
          </p:nvSpPr>
          <p:spPr>
            <a:xfrm>
              <a:off x="0" y="0"/>
              <a:ext cx="8105522" cy="3356356"/>
            </a:xfrm>
            <a:custGeom>
              <a:avLst/>
              <a:gdLst/>
              <a:ahLst/>
              <a:cxnLst/>
              <a:rect l="l" t="t" r="r" b="b"/>
              <a:pathLst>
                <a:path w="8105522" h="3356356">
                  <a:moveTo>
                    <a:pt x="0" y="172974"/>
                  </a:moveTo>
                  <a:cubicBezTo>
                    <a:pt x="0" y="77470"/>
                    <a:pt x="77597" y="0"/>
                    <a:pt x="173355" y="0"/>
                  </a:cubicBezTo>
                  <a:lnTo>
                    <a:pt x="7932166" y="0"/>
                  </a:lnTo>
                  <a:lnTo>
                    <a:pt x="7932166" y="6350"/>
                  </a:lnTo>
                  <a:lnTo>
                    <a:pt x="7932166" y="0"/>
                  </a:lnTo>
                  <a:cubicBezTo>
                    <a:pt x="8027924" y="0"/>
                    <a:pt x="8105522" y="77470"/>
                    <a:pt x="8105522" y="172974"/>
                  </a:cubicBezTo>
                  <a:lnTo>
                    <a:pt x="8099172" y="172974"/>
                  </a:lnTo>
                  <a:lnTo>
                    <a:pt x="8105522" y="172974"/>
                  </a:lnTo>
                  <a:lnTo>
                    <a:pt x="8105522" y="3183382"/>
                  </a:lnTo>
                  <a:lnTo>
                    <a:pt x="8099172" y="3183382"/>
                  </a:lnTo>
                  <a:lnTo>
                    <a:pt x="8105522" y="3183382"/>
                  </a:lnTo>
                  <a:cubicBezTo>
                    <a:pt x="8105522" y="3278886"/>
                    <a:pt x="8027924" y="3356356"/>
                    <a:pt x="7932166" y="3356356"/>
                  </a:cubicBezTo>
                  <a:lnTo>
                    <a:pt x="7932166" y="3350006"/>
                  </a:lnTo>
                  <a:lnTo>
                    <a:pt x="7932166" y="3356356"/>
                  </a:lnTo>
                  <a:lnTo>
                    <a:pt x="173355" y="3356356"/>
                  </a:lnTo>
                  <a:lnTo>
                    <a:pt x="173355" y="3350006"/>
                  </a:lnTo>
                  <a:lnTo>
                    <a:pt x="173355" y="3356356"/>
                  </a:lnTo>
                  <a:cubicBezTo>
                    <a:pt x="77597" y="3356356"/>
                    <a:pt x="0" y="3278886"/>
                    <a:pt x="0" y="3183382"/>
                  </a:cubicBezTo>
                  <a:lnTo>
                    <a:pt x="0" y="172974"/>
                  </a:lnTo>
                  <a:lnTo>
                    <a:pt x="6350" y="172974"/>
                  </a:lnTo>
                  <a:lnTo>
                    <a:pt x="0" y="172974"/>
                  </a:lnTo>
                  <a:moveTo>
                    <a:pt x="12700" y="172974"/>
                  </a:moveTo>
                  <a:lnTo>
                    <a:pt x="12700" y="3183382"/>
                  </a:lnTo>
                  <a:lnTo>
                    <a:pt x="6350" y="3183382"/>
                  </a:lnTo>
                  <a:lnTo>
                    <a:pt x="12700" y="3183382"/>
                  </a:lnTo>
                  <a:cubicBezTo>
                    <a:pt x="12700" y="3271901"/>
                    <a:pt x="84582" y="3343656"/>
                    <a:pt x="173355" y="3343656"/>
                  </a:cubicBezTo>
                  <a:lnTo>
                    <a:pt x="7932166" y="3343656"/>
                  </a:lnTo>
                  <a:cubicBezTo>
                    <a:pt x="8020939" y="3343656"/>
                    <a:pt x="8092822" y="3271901"/>
                    <a:pt x="8092822" y="3183382"/>
                  </a:cubicBezTo>
                  <a:lnTo>
                    <a:pt x="8092822" y="172974"/>
                  </a:lnTo>
                  <a:cubicBezTo>
                    <a:pt x="8092821" y="84455"/>
                    <a:pt x="8020939" y="12700"/>
                    <a:pt x="7932166" y="12700"/>
                  </a:cubicBezTo>
                  <a:lnTo>
                    <a:pt x="173355" y="12700"/>
                  </a:lnTo>
                  <a:lnTo>
                    <a:pt x="173355" y="6350"/>
                  </a:lnTo>
                  <a:lnTo>
                    <a:pt x="173355" y="12700"/>
                  </a:lnTo>
                  <a:cubicBezTo>
                    <a:pt x="84582" y="12700"/>
                    <a:pt x="12700" y="84455"/>
                    <a:pt x="12700" y="172974"/>
                  </a:cubicBezTo>
                  <a:close/>
                </a:path>
              </a:pathLst>
            </a:custGeom>
            <a:solidFill>
              <a:srgbClr val="971B55"/>
            </a:solidFill>
          </p:spPr>
        </p:sp>
      </p:grpSp>
      <p:sp>
        <p:nvSpPr>
          <p:cNvPr id="19" name="TextBox 19"/>
          <p:cNvSpPr txBox="1"/>
          <p:nvPr/>
        </p:nvSpPr>
        <p:spPr>
          <a:xfrm>
            <a:off x="3314164" y="6241286"/>
            <a:ext cx="3288982" cy="428268"/>
          </a:xfrm>
          <a:prstGeom prst="rect">
            <a:avLst/>
          </a:prstGeom>
        </p:spPr>
        <p:txBody>
          <a:bodyPr lIns="0" tIns="0" rIns="0" bIns="0" rtlCol="0" anchor="t">
            <a:spAutoFit/>
          </a:bodyPr>
          <a:lstStyle/>
          <a:p>
            <a:pPr algn="l">
              <a:lnSpc>
                <a:spcPts val="3417"/>
              </a:lnSpc>
            </a:pPr>
            <a:r>
              <a:rPr lang="en-US" sz="2733" spc="-82">
                <a:solidFill>
                  <a:srgbClr val="E5E0DF"/>
                </a:solidFill>
                <a:latin typeface="Overpass Bold"/>
              </a:rPr>
              <a:t>Verimlilik Artışı</a:t>
            </a:r>
          </a:p>
        </p:txBody>
      </p:sp>
      <p:sp>
        <p:nvSpPr>
          <p:cNvPr id="20" name="TextBox 20"/>
          <p:cNvSpPr txBox="1"/>
          <p:nvPr/>
        </p:nvSpPr>
        <p:spPr>
          <a:xfrm>
            <a:off x="3314164" y="6794182"/>
            <a:ext cx="5312301" cy="930414"/>
          </a:xfrm>
          <a:prstGeom prst="rect">
            <a:avLst/>
          </a:prstGeom>
        </p:spPr>
        <p:txBody>
          <a:bodyPr lIns="0" tIns="0" rIns="0" bIns="0" rtlCol="0" anchor="t">
            <a:spAutoFit/>
          </a:bodyPr>
          <a:lstStyle/>
          <a:p>
            <a:pPr algn="l">
              <a:lnSpc>
                <a:spcPts val="3498"/>
              </a:lnSpc>
            </a:pPr>
            <a:r>
              <a:rPr lang="en-US" sz="2187">
                <a:solidFill>
                  <a:srgbClr val="E5E0DF"/>
                </a:solidFill>
                <a:latin typeface="Overpass"/>
              </a:rPr>
              <a:t>İş sağlığı ve güvenliğinin iyileştirilmesi, çalışan devir oranını ve iş kazalarını azaltır.</a:t>
            </a:r>
          </a:p>
        </p:txBody>
      </p:sp>
      <p:grpSp>
        <p:nvGrpSpPr>
          <p:cNvPr id="21" name="Group 21"/>
          <p:cNvGrpSpPr/>
          <p:nvPr/>
        </p:nvGrpSpPr>
        <p:grpSpPr>
          <a:xfrm>
            <a:off x="9278094" y="5989290"/>
            <a:ext cx="6079183" cy="2517279"/>
            <a:chOff x="0" y="0"/>
            <a:chExt cx="8105577" cy="3356372"/>
          </a:xfrm>
        </p:grpSpPr>
        <p:sp>
          <p:nvSpPr>
            <p:cNvPr id="22" name="Freeform 22"/>
            <p:cNvSpPr/>
            <p:nvPr/>
          </p:nvSpPr>
          <p:spPr>
            <a:xfrm>
              <a:off x="6350" y="6350"/>
              <a:ext cx="8092822" cy="3343656"/>
            </a:xfrm>
            <a:custGeom>
              <a:avLst/>
              <a:gdLst/>
              <a:ahLst/>
              <a:cxnLst/>
              <a:rect l="l" t="t" r="r" b="b"/>
              <a:pathLst>
                <a:path w="8092822" h="3343656">
                  <a:moveTo>
                    <a:pt x="0" y="166624"/>
                  </a:moveTo>
                  <a:cubicBezTo>
                    <a:pt x="0" y="74549"/>
                    <a:pt x="74803" y="0"/>
                    <a:pt x="167005" y="0"/>
                  </a:cubicBezTo>
                  <a:lnTo>
                    <a:pt x="7925816" y="0"/>
                  </a:lnTo>
                  <a:cubicBezTo>
                    <a:pt x="8018018" y="0"/>
                    <a:pt x="8092822" y="74549"/>
                    <a:pt x="8092822" y="166624"/>
                  </a:cubicBezTo>
                  <a:lnTo>
                    <a:pt x="8092822" y="3177032"/>
                  </a:lnTo>
                  <a:cubicBezTo>
                    <a:pt x="8092822" y="3269107"/>
                    <a:pt x="8018018" y="3343656"/>
                    <a:pt x="7925816" y="3343656"/>
                  </a:cubicBezTo>
                  <a:lnTo>
                    <a:pt x="167005" y="3343656"/>
                  </a:lnTo>
                  <a:cubicBezTo>
                    <a:pt x="74803" y="3343656"/>
                    <a:pt x="0" y="3269107"/>
                    <a:pt x="0" y="3177032"/>
                  </a:cubicBezTo>
                  <a:close/>
                </a:path>
              </a:pathLst>
            </a:custGeom>
            <a:solidFill>
              <a:srgbClr val="7E023C"/>
            </a:solidFill>
          </p:spPr>
        </p:sp>
        <p:sp>
          <p:nvSpPr>
            <p:cNvPr id="23" name="Freeform 23"/>
            <p:cNvSpPr/>
            <p:nvPr/>
          </p:nvSpPr>
          <p:spPr>
            <a:xfrm>
              <a:off x="0" y="0"/>
              <a:ext cx="8105522" cy="3356356"/>
            </a:xfrm>
            <a:custGeom>
              <a:avLst/>
              <a:gdLst/>
              <a:ahLst/>
              <a:cxnLst/>
              <a:rect l="l" t="t" r="r" b="b"/>
              <a:pathLst>
                <a:path w="8105522" h="3356356">
                  <a:moveTo>
                    <a:pt x="0" y="172974"/>
                  </a:moveTo>
                  <a:cubicBezTo>
                    <a:pt x="0" y="77470"/>
                    <a:pt x="77597" y="0"/>
                    <a:pt x="173355" y="0"/>
                  </a:cubicBezTo>
                  <a:lnTo>
                    <a:pt x="7932166" y="0"/>
                  </a:lnTo>
                  <a:lnTo>
                    <a:pt x="7932166" y="6350"/>
                  </a:lnTo>
                  <a:lnTo>
                    <a:pt x="7932166" y="0"/>
                  </a:lnTo>
                  <a:cubicBezTo>
                    <a:pt x="8027924" y="0"/>
                    <a:pt x="8105522" y="77470"/>
                    <a:pt x="8105522" y="172974"/>
                  </a:cubicBezTo>
                  <a:lnTo>
                    <a:pt x="8099172" y="172974"/>
                  </a:lnTo>
                  <a:lnTo>
                    <a:pt x="8105522" y="172974"/>
                  </a:lnTo>
                  <a:lnTo>
                    <a:pt x="8105522" y="3183382"/>
                  </a:lnTo>
                  <a:lnTo>
                    <a:pt x="8099172" y="3183382"/>
                  </a:lnTo>
                  <a:lnTo>
                    <a:pt x="8105522" y="3183382"/>
                  </a:lnTo>
                  <a:cubicBezTo>
                    <a:pt x="8105522" y="3278886"/>
                    <a:pt x="8027924" y="3356356"/>
                    <a:pt x="7932166" y="3356356"/>
                  </a:cubicBezTo>
                  <a:lnTo>
                    <a:pt x="7932166" y="3350006"/>
                  </a:lnTo>
                  <a:lnTo>
                    <a:pt x="7932166" y="3356356"/>
                  </a:lnTo>
                  <a:lnTo>
                    <a:pt x="173355" y="3356356"/>
                  </a:lnTo>
                  <a:lnTo>
                    <a:pt x="173355" y="3350006"/>
                  </a:lnTo>
                  <a:lnTo>
                    <a:pt x="173355" y="3356356"/>
                  </a:lnTo>
                  <a:cubicBezTo>
                    <a:pt x="77597" y="3356356"/>
                    <a:pt x="0" y="3278886"/>
                    <a:pt x="0" y="3183382"/>
                  </a:cubicBezTo>
                  <a:lnTo>
                    <a:pt x="0" y="172974"/>
                  </a:lnTo>
                  <a:lnTo>
                    <a:pt x="6350" y="172974"/>
                  </a:lnTo>
                  <a:lnTo>
                    <a:pt x="0" y="172974"/>
                  </a:lnTo>
                  <a:moveTo>
                    <a:pt x="12700" y="172974"/>
                  </a:moveTo>
                  <a:lnTo>
                    <a:pt x="12700" y="3183382"/>
                  </a:lnTo>
                  <a:lnTo>
                    <a:pt x="6350" y="3183382"/>
                  </a:lnTo>
                  <a:lnTo>
                    <a:pt x="12700" y="3183382"/>
                  </a:lnTo>
                  <a:cubicBezTo>
                    <a:pt x="12700" y="3271901"/>
                    <a:pt x="84582" y="3343656"/>
                    <a:pt x="173355" y="3343656"/>
                  </a:cubicBezTo>
                  <a:lnTo>
                    <a:pt x="7932166" y="3343656"/>
                  </a:lnTo>
                  <a:cubicBezTo>
                    <a:pt x="8020939" y="3343656"/>
                    <a:pt x="8092822" y="3271901"/>
                    <a:pt x="8092822" y="3183382"/>
                  </a:cubicBezTo>
                  <a:lnTo>
                    <a:pt x="8092822" y="172974"/>
                  </a:lnTo>
                  <a:cubicBezTo>
                    <a:pt x="8092821" y="84455"/>
                    <a:pt x="8020939" y="12700"/>
                    <a:pt x="7932166" y="12700"/>
                  </a:cubicBezTo>
                  <a:lnTo>
                    <a:pt x="173355" y="12700"/>
                  </a:lnTo>
                  <a:lnTo>
                    <a:pt x="173355" y="6350"/>
                  </a:lnTo>
                  <a:lnTo>
                    <a:pt x="173355" y="12700"/>
                  </a:lnTo>
                  <a:cubicBezTo>
                    <a:pt x="84582" y="12700"/>
                    <a:pt x="12700" y="84455"/>
                    <a:pt x="12700" y="172974"/>
                  </a:cubicBezTo>
                  <a:close/>
                </a:path>
              </a:pathLst>
            </a:custGeom>
            <a:solidFill>
              <a:srgbClr val="971B55"/>
            </a:solidFill>
          </p:spPr>
        </p:sp>
      </p:grpSp>
      <p:sp>
        <p:nvSpPr>
          <p:cNvPr id="24" name="TextBox 24"/>
          <p:cNvSpPr txBox="1"/>
          <p:nvPr/>
        </p:nvSpPr>
        <p:spPr>
          <a:xfrm>
            <a:off x="9661535" y="6241286"/>
            <a:ext cx="3288982" cy="428268"/>
          </a:xfrm>
          <a:prstGeom prst="rect">
            <a:avLst/>
          </a:prstGeom>
        </p:spPr>
        <p:txBody>
          <a:bodyPr lIns="0" tIns="0" rIns="0" bIns="0" rtlCol="0" anchor="t">
            <a:spAutoFit/>
          </a:bodyPr>
          <a:lstStyle/>
          <a:p>
            <a:pPr algn="l">
              <a:lnSpc>
                <a:spcPts val="3417"/>
              </a:lnSpc>
            </a:pPr>
            <a:r>
              <a:rPr lang="en-US" sz="2733" spc="-82">
                <a:solidFill>
                  <a:srgbClr val="E5E0DF"/>
                </a:solidFill>
                <a:latin typeface="Overpass Bold"/>
              </a:rPr>
              <a:t>Rekabet Avantajı</a:t>
            </a:r>
          </a:p>
        </p:txBody>
      </p:sp>
      <p:sp>
        <p:nvSpPr>
          <p:cNvPr id="25" name="TextBox 25"/>
          <p:cNvSpPr txBox="1"/>
          <p:nvPr/>
        </p:nvSpPr>
        <p:spPr>
          <a:xfrm>
            <a:off x="9661535" y="6794182"/>
            <a:ext cx="5312301" cy="1374666"/>
          </a:xfrm>
          <a:prstGeom prst="rect">
            <a:avLst/>
          </a:prstGeom>
        </p:spPr>
        <p:txBody>
          <a:bodyPr lIns="0" tIns="0" rIns="0" bIns="0" rtlCol="0" anchor="t">
            <a:spAutoFit/>
          </a:bodyPr>
          <a:lstStyle/>
          <a:p>
            <a:pPr algn="l">
              <a:lnSpc>
                <a:spcPts val="3498"/>
              </a:lnSpc>
            </a:pPr>
            <a:r>
              <a:rPr lang="en-US" sz="2187">
                <a:solidFill>
                  <a:srgbClr val="E5E0DF"/>
                </a:solidFill>
                <a:latin typeface="Overpass"/>
              </a:rPr>
              <a:t>ISO 45001 sertifikası, rakipler karşısında işletmeye önemli bir rekabet üstünlüğü sağlar.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C0C0C"/>
            </a:solidFill>
          </p:spPr>
        </p:sp>
      </p:grpSp>
      <p:sp>
        <p:nvSpPr>
          <p:cNvPr id="5" name="TextBox 5"/>
          <p:cNvSpPr txBox="1"/>
          <p:nvPr/>
        </p:nvSpPr>
        <p:spPr>
          <a:xfrm>
            <a:off x="3026926" y="3427095"/>
            <a:ext cx="6760845" cy="938451"/>
          </a:xfrm>
          <a:prstGeom prst="rect">
            <a:avLst/>
          </a:prstGeom>
        </p:spPr>
        <p:txBody>
          <a:bodyPr lIns="0" tIns="0" rIns="0" bIns="0" rtlCol="0" anchor="t">
            <a:spAutoFit/>
          </a:bodyPr>
          <a:lstStyle/>
          <a:p>
            <a:pPr algn="l">
              <a:lnSpc>
                <a:spcPts val="6834"/>
              </a:lnSpc>
            </a:pPr>
            <a:r>
              <a:rPr lang="en-US" sz="5467" spc="-163">
                <a:solidFill>
                  <a:srgbClr val="FFFFFF"/>
                </a:solidFill>
                <a:latin typeface="Overpass Bold"/>
              </a:rPr>
              <a:t>ISO 45001 Eğitimleri</a:t>
            </a:r>
          </a:p>
        </p:txBody>
      </p:sp>
      <p:sp>
        <p:nvSpPr>
          <p:cNvPr id="6" name="TextBox 6"/>
          <p:cNvSpPr txBox="1"/>
          <p:nvPr/>
        </p:nvSpPr>
        <p:spPr>
          <a:xfrm>
            <a:off x="3026926" y="4879062"/>
            <a:ext cx="12233999" cy="1818917"/>
          </a:xfrm>
          <a:prstGeom prst="rect">
            <a:avLst/>
          </a:prstGeom>
        </p:spPr>
        <p:txBody>
          <a:bodyPr lIns="0" tIns="0" rIns="0" bIns="0" rtlCol="0" anchor="t">
            <a:spAutoFit/>
          </a:bodyPr>
          <a:lstStyle/>
          <a:p>
            <a:pPr algn="l">
              <a:lnSpc>
                <a:spcPts val="3498"/>
              </a:lnSpc>
            </a:pPr>
            <a:r>
              <a:rPr lang="en-US" sz="2187">
                <a:solidFill>
                  <a:srgbClr val="E5E0DF"/>
                </a:solidFill>
                <a:latin typeface="Overpass"/>
              </a:rPr>
              <a:t>ISO 45001 standardının gerekliliklerini anlamak ve uygulamak için iş sağlığı ve güvenliği eğitimleri önemlidir. Eğitimler, çalışanların bilgi ve becerilerini geliştirir, farkındalığı artırır ve uyum sağlamalarına yardımcı olur. ISO 45001'e yönelik eğitimlerimizle, çalışanlarınızı bu önemli standart hakkında bilgilendirebilir ve sistemin etkin kullanımını destekleyebilirsiniz.</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C0C0C"/>
            </a:solidFill>
          </p:spPr>
        </p:sp>
      </p:grpSp>
      <p:sp>
        <p:nvSpPr>
          <p:cNvPr id="5" name="Freeform 5" descr="preencoded.png"/>
          <p:cNvSpPr/>
          <p:nvPr/>
        </p:nvSpPr>
        <p:spPr>
          <a:xfrm>
            <a:off x="0" y="0"/>
            <a:ext cx="6858000" cy="10287000"/>
          </a:xfrm>
          <a:custGeom>
            <a:avLst/>
            <a:gdLst/>
            <a:ahLst/>
            <a:cxnLst/>
            <a:rect l="l" t="t" r="r" b="b"/>
            <a:pathLst>
              <a:path w="6858000" h="10287000">
                <a:moveTo>
                  <a:pt x="0" y="0"/>
                </a:moveTo>
                <a:lnTo>
                  <a:pt x="6858000" y="0"/>
                </a:lnTo>
                <a:lnTo>
                  <a:pt x="6858000" y="10287000"/>
                </a:lnTo>
                <a:lnTo>
                  <a:pt x="0" y="10287000"/>
                </a:lnTo>
                <a:lnTo>
                  <a:pt x="0" y="0"/>
                </a:lnTo>
                <a:close/>
              </a:path>
            </a:pathLst>
          </a:custGeom>
          <a:blipFill>
            <a:blip r:embed="rId4"/>
            <a:stretch>
              <a:fillRect/>
            </a:stretch>
          </a:blipFill>
        </p:spPr>
      </p:sp>
      <p:sp>
        <p:nvSpPr>
          <p:cNvPr id="6" name="TextBox 6"/>
          <p:cNvSpPr txBox="1"/>
          <p:nvPr/>
        </p:nvSpPr>
        <p:spPr>
          <a:xfrm>
            <a:off x="7990939" y="2618214"/>
            <a:ext cx="9164121" cy="1806416"/>
          </a:xfrm>
          <a:prstGeom prst="rect">
            <a:avLst/>
          </a:prstGeom>
        </p:spPr>
        <p:txBody>
          <a:bodyPr lIns="0" tIns="0" rIns="0" bIns="0" rtlCol="0" anchor="t">
            <a:spAutoFit/>
          </a:bodyPr>
          <a:lstStyle/>
          <a:p>
            <a:pPr algn="l">
              <a:lnSpc>
                <a:spcPts val="6834"/>
              </a:lnSpc>
            </a:pPr>
            <a:r>
              <a:rPr lang="en-US" sz="5467" spc="-163">
                <a:solidFill>
                  <a:srgbClr val="FFFFFF"/>
                </a:solidFill>
                <a:latin typeface="Overpass Bold"/>
              </a:rPr>
              <a:t>ISO 45001 Risk Değerlendirmesi</a:t>
            </a:r>
          </a:p>
        </p:txBody>
      </p:sp>
      <p:sp>
        <p:nvSpPr>
          <p:cNvPr id="7" name="TextBox 7"/>
          <p:cNvSpPr txBox="1"/>
          <p:nvPr/>
        </p:nvSpPr>
        <p:spPr>
          <a:xfrm>
            <a:off x="7990939" y="4799290"/>
            <a:ext cx="9164121" cy="2707421"/>
          </a:xfrm>
          <a:prstGeom prst="rect">
            <a:avLst/>
          </a:prstGeom>
        </p:spPr>
        <p:txBody>
          <a:bodyPr lIns="0" tIns="0" rIns="0" bIns="0" rtlCol="0" anchor="t">
            <a:spAutoFit/>
          </a:bodyPr>
          <a:lstStyle/>
          <a:p>
            <a:pPr algn="l">
              <a:lnSpc>
                <a:spcPts val="3498"/>
              </a:lnSpc>
            </a:pPr>
            <a:r>
              <a:rPr lang="en-US" sz="2187">
                <a:solidFill>
                  <a:srgbClr val="E5E0DF"/>
                </a:solidFill>
                <a:latin typeface="Overpass"/>
              </a:rPr>
              <a:t>ISO 45001 standardına uygunluğu sağlamak için iş yerindeki riskleri belirlemek ve değerlendirmek önemlidir. Risk değerlendirmesi, tehlikeleri ve riskleri tanımlamak, olası sonuçları değerlendirmek ve uygun önlemleri almak için kullanılır. ISO 45001'e uygun bir risk değerlendirmesi yapmak, iş sağlığı ve güvenliği performansınızı iyileştirebilir ve iş yerindeki kazaları önleyebilir.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C0C0C"/>
            </a:solidFill>
          </p:spPr>
        </p:sp>
      </p:grpSp>
      <p:sp>
        <p:nvSpPr>
          <p:cNvPr id="5" name="TextBox 5"/>
          <p:cNvSpPr txBox="1"/>
          <p:nvPr/>
        </p:nvSpPr>
        <p:spPr>
          <a:xfrm>
            <a:off x="3026926" y="1264623"/>
            <a:ext cx="6760845" cy="938451"/>
          </a:xfrm>
          <a:prstGeom prst="rect">
            <a:avLst/>
          </a:prstGeom>
        </p:spPr>
        <p:txBody>
          <a:bodyPr lIns="0" tIns="0" rIns="0" bIns="0" rtlCol="0" anchor="t">
            <a:spAutoFit/>
          </a:bodyPr>
          <a:lstStyle/>
          <a:p>
            <a:pPr algn="l">
              <a:lnSpc>
                <a:spcPts val="6834"/>
              </a:lnSpc>
            </a:pPr>
            <a:r>
              <a:rPr lang="en-US" sz="5467" spc="-163">
                <a:solidFill>
                  <a:srgbClr val="FFFFFF"/>
                </a:solidFill>
                <a:latin typeface="Overpass Bold"/>
              </a:rPr>
              <a:t>ISO 45001'in Önemi</a:t>
            </a:r>
          </a:p>
        </p:txBody>
      </p:sp>
      <p:grpSp>
        <p:nvGrpSpPr>
          <p:cNvPr id="6" name="Group 6"/>
          <p:cNvGrpSpPr/>
          <p:nvPr/>
        </p:nvGrpSpPr>
        <p:grpSpPr>
          <a:xfrm>
            <a:off x="2930724" y="3016449"/>
            <a:ext cx="634454" cy="634454"/>
            <a:chOff x="0" y="0"/>
            <a:chExt cx="845938" cy="845938"/>
          </a:xfrm>
        </p:grpSpPr>
        <p:sp>
          <p:nvSpPr>
            <p:cNvPr id="7" name="Freeform 7"/>
            <p:cNvSpPr/>
            <p:nvPr/>
          </p:nvSpPr>
          <p:spPr>
            <a:xfrm>
              <a:off x="6350" y="6350"/>
              <a:ext cx="833247" cy="833247"/>
            </a:xfrm>
            <a:custGeom>
              <a:avLst/>
              <a:gdLst/>
              <a:ahLst/>
              <a:cxnLst/>
              <a:rect l="l" t="t" r="r" b="b"/>
              <a:pathLst>
                <a:path w="833247" h="833247">
                  <a:moveTo>
                    <a:pt x="0" y="166624"/>
                  </a:moveTo>
                  <a:cubicBezTo>
                    <a:pt x="0" y="74549"/>
                    <a:pt x="74549" y="0"/>
                    <a:pt x="166624" y="0"/>
                  </a:cubicBezTo>
                  <a:lnTo>
                    <a:pt x="666623" y="0"/>
                  </a:lnTo>
                  <a:cubicBezTo>
                    <a:pt x="758698" y="0"/>
                    <a:pt x="833247" y="74549"/>
                    <a:pt x="833247" y="166624"/>
                  </a:cubicBezTo>
                  <a:lnTo>
                    <a:pt x="833247" y="666623"/>
                  </a:lnTo>
                  <a:cubicBezTo>
                    <a:pt x="833247" y="758698"/>
                    <a:pt x="758698" y="833247"/>
                    <a:pt x="666623" y="833247"/>
                  </a:cubicBezTo>
                  <a:lnTo>
                    <a:pt x="166624" y="833247"/>
                  </a:lnTo>
                  <a:cubicBezTo>
                    <a:pt x="74549" y="833247"/>
                    <a:pt x="0" y="758571"/>
                    <a:pt x="0" y="666623"/>
                  </a:cubicBezTo>
                  <a:close/>
                </a:path>
              </a:pathLst>
            </a:custGeom>
            <a:solidFill>
              <a:srgbClr val="7E023C"/>
            </a:solidFill>
          </p:spPr>
        </p:sp>
        <p:sp>
          <p:nvSpPr>
            <p:cNvPr id="8" name="Freeform 8"/>
            <p:cNvSpPr/>
            <p:nvPr/>
          </p:nvSpPr>
          <p:spPr>
            <a:xfrm>
              <a:off x="0" y="0"/>
              <a:ext cx="845947" cy="845947"/>
            </a:xfrm>
            <a:custGeom>
              <a:avLst/>
              <a:gdLst/>
              <a:ahLst/>
              <a:cxnLst/>
              <a:rect l="l" t="t" r="r" b="b"/>
              <a:pathLst>
                <a:path w="845947" h="845947">
                  <a:moveTo>
                    <a:pt x="0" y="172974"/>
                  </a:moveTo>
                  <a:cubicBezTo>
                    <a:pt x="0" y="77470"/>
                    <a:pt x="77470" y="0"/>
                    <a:pt x="172974" y="0"/>
                  </a:cubicBezTo>
                  <a:lnTo>
                    <a:pt x="672973" y="0"/>
                  </a:lnTo>
                  <a:lnTo>
                    <a:pt x="672973" y="6350"/>
                  </a:lnTo>
                  <a:lnTo>
                    <a:pt x="672973" y="0"/>
                  </a:lnTo>
                  <a:lnTo>
                    <a:pt x="672973" y="6350"/>
                  </a:lnTo>
                  <a:lnTo>
                    <a:pt x="672973" y="0"/>
                  </a:lnTo>
                  <a:cubicBezTo>
                    <a:pt x="768477" y="0"/>
                    <a:pt x="845947" y="77470"/>
                    <a:pt x="845947" y="172974"/>
                  </a:cubicBezTo>
                  <a:lnTo>
                    <a:pt x="839597" y="172974"/>
                  </a:lnTo>
                  <a:lnTo>
                    <a:pt x="845947" y="172974"/>
                  </a:lnTo>
                  <a:lnTo>
                    <a:pt x="845947" y="672973"/>
                  </a:lnTo>
                  <a:lnTo>
                    <a:pt x="839597" y="672973"/>
                  </a:lnTo>
                  <a:lnTo>
                    <a:pt x="845947" y="672973"/>
                  </a:lnTo>
                  <a:cubicBezTo>
                    <a:pt x="845947" y="768477"/>
                    <a:pt x="768477" y="845947"/>
                    <a:pt x="672973" y="845947"/>
                  </a:cubicBezTo>
                  <a:lnTo>
                    <a:pt x="672973" y="839597"/>
                  </a:lnTo>
                  <a:lnTo>
                    <a:pt x="672973" y="845947"/>
                  </a:lnTo>
                  <a:lnTo>
                    <a:pt x="172974" y="845947"/>
                  </a:lnTo>
                  <a:lnTo>
                    <a:pt x="172974" y="839597"/>
                  </a:lnTo>
                  <a:lnTo>
                    <a:pt x="172974" y="845947"/>
                  </a:lnTo>
                  <a:cubicBezTo>
                    <a:pt x="77470" y="845947"/>
                    <a:pt x="0" y="768477"/>
                    <a:pt x="0" y="672973"/>
                  </a:cubicBezTo>
                  <a:lnTo>
                    <a:pt x="0" y="172974"/>
                  </a:lnTo>
                  <a:lnTo>
                    <a:pt x="6350" y="172974"/>
                  </a:lnTo>
                  <a:lnTo>
                    <a:pt x="0" y="172974"/>
                  </a:lnTo>
                  <a:moveTo>
                    <a:pt x="12700" y="172974"/>
                  </a:moveTo>
                  <a:lnTo>
                    <a:pt x="12700" y="672973"/>
                  </a:lnTo>
                  <a:lnTo>
                    <a:pt x="6350" y="672973"/>
                  </a:lnTo>
                  <a:lnTo>
                    <a:pt x="12700" y="672973"/>
                  </a:lnTo>
                  <a:cubicBezTo>
                    <a:pt x="12700" y="761492"/>
                    <a:pt x="84455" y="833247"/>
                    <a:pt x="172974" y="833247"/>
                  </a:cubicBezTo>
                  <a:lnTo>
                    <a:pt x="672973" y="833247"/>
                  </a:lnTo>
                  <a:cubicBezTo>
                    <a:pt x="761492" y="833247"/>
                    <a:pt x="833247" y="761492"/>
                    <a:pt x="833247" y="672973"/>
                  </a:cubicBezTo>
                  <a:lnTo>
                    <a:pt x="833247" y="172974"/>
                  </a:lnTo>
                  <a:cubicBezTo>
                    <a:pt x="833247" y="84455"/>
                    <a:pt x="761492" y="12700"/>
                    <a:pt x="672973" y="12700"/>
                  </a:cubicBezTo>
                  <a:lnTo>
                    <a:pt x="172974" y="12700"/>
                  </a:lnTo>
                  <a:lnTo>
                    <a:pt x="172974" y="6350"/>
                  </a:lnTo>
                  <a:lnTo>
                    <a:pt x="172974" y="12700"/>
                  </a:lnTo>
                  <a:cubicBezTo>
                    <a:pt x="84455" y="12700"/>
                    <a:pt x="12700" y="84455"/>
                    <a:pt x="12700" y="172974"/>
                  </a:cubicBezTo>
                  <a:close/>
                </a:path>
              </a:pathLst>
            </a:custGeom>
            <a:solidFill>
              <a:srgbClr val="971B55"/>
            </a:solidFill>
          </p:spPr>
        </p:sp>
      </p:grpSp>
      <p:sp>
        <p:nvSpPr>
          <p:cNvPr id="9" name="TextBox 9"/>
          <p:cNvSpPr txBox="1"/>
          <p:nvPr/>
        </p:nvSpPr>
        <p:spPr>
          <a:xfrm>
            <a:off x="3929569" y="3076605"/>
            <a:ext cx="4984135" cy="862251"/>
          </a:xfrm>
          <a:prstGeom prst="rect">
            <a:avLst/>
          </a:prstGeom>
        </p:spPr>
        <p:txBody>
          <a:bodyPr lIns="0" tIns="0" rIns="0" bIns="0" rtlCol="0" anchor="t">
            <a:spAutoFit/>
          </a:bodyPr>
          <a:lstStyle/>
          <a:p>
            <a:pPr algn="l">
              <a:lnSpc>
                <a:spcPts val="3417"/>
              </a:lnSpc>
            </a:pPr>
            <a:r>
              <a:rPr lang="en-US" sz="2733" spc="-82">
                <a:solidFill>
                  <a:srgbClr val="E5E0DF"/>
                </a:solidFill>
                <a:latin typeface="Overpass Bold"/>
              </a:rPr>
              <a:t>İş Sağlığı ve Güvenliğinin Standardizasyonu</a:t>
            </a:r>
          </a:p>
        </p:txBody>
      </p:sp>
      <p:sp>
        <p:nvSpPr>
          <p:cNvPr id="10" name="TextBox 10"/>
          <p:cNvSpPr txBox="1"/>
          <p:nvPr/>
        </p:nvSpPr>
        <p:spPr>
          <a:xfrm>
            <a:off x="3929569" y="4063484"/>
            <a:ext cx="4984135" cy="1818917"/>
          </a:xfrm>
          <a:prstGeom prst="rect">
            <a:avLst/>
          </a:prstGeom>
        </p:spPr>
        <p:txBody>
          <a:bodyPr lIns="0" tIns="0" rIns="0" bIns="0" rtlCol="0" anchor="t">
            <a:spAutoFit/>
          </a:bodyPr>
          <a:lstStyle/>
          <a:p>
            <a:pPr algn="l">
              <a:lnSpc>
                <a:spcPts val="3498"/>
              </a:lnSpc>
            </a:pPr>
            <a:r>
              <a:rPr lang="en-US" sz="2187">
                <a:solidFill>
                  <a:srgbClr val="E5E0DF"/>
                </a:solidFill>
                <a:latin typeface="Overpass"/>
              </a:rPr>
              <a:t>ISO 45001, iş sağlığı ve güvenliği konusunda uluslararası kabul görmüş bir standarttır. Bu sayede tüm kuruluşlar için ortak bir dil ve yaklaşım geliştirir.</a:t>
            </a:r>
          </a:p>
        </p:txBody>
      </p:sp>
      <p:grpSp>
        <p:nvGrpSpPr>
          <p:cNvPr id="11" name="Group 11"/>
          <p:cNvGrpSpPr/>
          <p:nvPr/>
        </p:nvGrpSpPr>
        <p:grpSpPr>
          <a:xfrm>
            <a:off x="9595321" y="2819788"/>
            <a:ext cx="634454" cy="634454"/>
            <a:chOff x="0" y="0"/>
            <a:chExt cx="845938" cy="845938"/>
          </a:xfrm>
        </p:grpSpPr>
        <p:sp>
          <p:nvSpPr>
            <p:cNvPr id="12" name="Freeform 12"/>
            <p:cNvSpPr/>
            <p:nvPr/>
          </p:nvSpPr>
          <p:spPr>
            <a:xfrm>
              <a:off x="6350" y="6350"/>
              <a:ext cx="833247" cy="833247"/>
            </a:xfrm>
            <a:custGeom>
              <a:avLst/>
              <a:gdLst/>
              <a:ahLst/>
              <a:cxnLst/>
              <a:rect l="l" t="t" r="r" b="b"/>
              <a:pathLst>
                <a:path w="833247" h="833247">
                  <a:moveTo>
                    <a:pt x="0" y="166624"/>
                  </a:moveTo>
                  <a:cubicBezTo>
                    <a:pt x="0" y="74549"/>
                    <a:pt x="74549" y="0"/>
                    <a:pt x="166624" y="0"/>
                  </a:cubicBezTo>
                  <a:lnTo>
                    <a:pt x="666623" y="0"/>
                  </a:lnTo>
                  <a:cubicBezTo>
                    <a:pt x="758698" y="0"/>
                    <a:pt x="833247" y="74549"/>
                    <a:pt x="833247" y="166624"/>
                  </a:cubicBezTo>
                  <a:lnTo>
                    <a:pt x="833247" y="666623"/>
                  </a:lnTo>
                  <a:cubicBezTo>
                    <a:pt x="833247" y="758698"/>
                    <a:pt x="758698" y="833247"/>
                    <a:pt x="666623" y="833247"/>
                  </a:cubicBezTo>
                  <a:lnTo>
                    <a:pt x="166624" y="833247"/>
                  </a:lnTo>
                  <a:cubicBezTo>
                    <a:pt x="74549" y="833247"/>
                    <a:pt x="0" y="758571"/>
                    <a:pt x="0" y="666623"/>
                  </a:cubicBezTo>
                  <a:close/>
                </a:path>
              </a:pathLst>
            </a:custGeom>
            <a:solidFill>
              <a:srgbClr val="7E023C"/>
            </a:solidFill>
          </p:spPr>
        </p:sp>
        <p:sp>
          <p:nvSpPr>
            <p:cNvPr id="13" name="Freeform 13"/>
            <p:cNvSpPr/>
            <p:nvPr/>
          </p:nvSpPr>
          <p:spPr>
            <a:xfrm>
              <a:off x="0" y="0"/>
              <a:ext cx="845947" cy="845947"/>
            </a:xfrm>
            <a:custGeom>
              <a:avLst/>
              <a:gdLst/>
              <a:ahLst/>
              <a:cxnLst/>
              <a:rect l="l" t="t" r="r" b="b"/>
              <a:pathLst>
                <a:path w="845947" h="845947">
                  <a:moveTo>
                    <a:pt x="0" y="172974"/>
                  </a:moveTo>
                  <a:cubicBezTo>
                    <a:pt x="0" y="77470"/>
                    <a:pt x="77470" y="0"/>
                    <a:pt x="172974" y="0"/>
                  </a:cubicBezTo>
                  <a:lnTo>
                    <a:pt x="672973" y="0"/>
                  </a:lnTo>
                  <a:lnTo>
                    <a:pt x="672973" y="6350"/>
                  </a:lnTo>
                  <a:lnTo>
                    <a:pt x="672973" y="0"/>
                  </a:lnTo>
                  <a:lnTo>
                    <a:pt x="672973" y="6350"/>
                  </a:lnTo>
                  <a:lnTo>
                    <a:pt x="672973" y="0"/>
                  </a:lnTo>
                  <a:cubicBezTo>
                    <a:pt x="768477" y="0"/>
                    <a:pt x="845947" y="77470"/>
                    <a:pt x="845947" y="172974"/>
                  </a:cubicBezTo>
                  <a:lnTo>
                    <a:pt x="839597" y="172974"/>
                  </a:lnTo>
                  <a:lnTo>
                    <a:pt x="845947" y="172974"/>
                  </a:lnTo>
                  <a:lnTo>
                    <a:pt x="845947" y="672973"/>
                  </a:lnTo>
                  <a:lnTo>
                    <a:pt x="839597" y="672973"/>
                  </a:lnTo>
                  <a:lnTo>
                    <a:pt x="845947" y="672973"/>
                  </a:lnTo>
                  <a:cubicBezTo>
                    <a:pt x="845947" y="768477"/>
                    <a:pt x="768477" y="845947"/>
                    <a:pt x="672973" y="845947"/>
                  </a:cubicBezTo>
                  <a:lnTo>
                    <a:pt x="672973" y="839597"/>
                  </a:lnTo>
                  <a:lnTo>
                    <a:pt x="672973" y="845947"/>
                  </a:lnTo>
                  <a:lnTo>
                    <a:pt x="172974" y="845947"/>
                  </a:lnTo>
                  <a:lnTo>
                    <a:pt x="172974" y="839597"/>
                  </a:lnTo>
                  <a:lnTo>
                    <a:pt x="172974" y="845947"/>
                  </a:lnTo>
                  <a:cubicBezTo>
                    <a:pt x="77470" y="845947"/>
                    <a:pt x="0" y="768477"/>
                    <a:pt x="0" y="672973"/>
                  </a:cubicBezTo>
                  <a:lnTo>
                    <a:pt x="0" y="172974"/>
                  </a:lnTo>
                  <a:lnTo>
                    <a:pt x="6350" y="172974"/>
                  </a:lnTo>
                  <a:lnTo>
                    <a:pt x="0" y="172974"/>
                  </a:lnTo>
                  <a:moveTo>
                    <a:pt x="12700" y="172974"/>
                  </a:moveTo>
                  <a:lnTo>
                    <a:pt x="12700" y="672973"/>
                  </a:lnTo>
                  <a:lnTo>
                    <a:pt x="6350" y="672973"/>
                  </a:lnTo>
                  <a:lnTo>
                    <a:pt x="12700" y="672973"/>
                  </a:lnTo>
                  <a:cubicBezTo>
                    <a:pt x="12700" y="761492"/>
                    <a:pt x="84455" y="833247"/>
                    <a:pt x="172974" y="833247"/>
                  </a:cubicBezTo>
                  <a:lnTo>
                    <a:pt x="672973" y="833247"/>
                  </a:lnTo>
                  <a:cubicBezTo>
                    <a:pt x="761492" y="833247"/>
                    <a:pt x="833247" y="761492"/>
                    <a:pt x="833247" y="672973"/>
                  </a:cubicBezTo>
                  <a:lnTo>
                    <a:pt x="833247" y="172974"/>
                  </a:lnTo>
                  <a:cubicBezTo>
                    <a:pt x="833247" y="84455"/>
                    <a:pt x="761492" y="12700"/>
                    <a:pt x="672973" y="12700"/>
                  </a:cubicBezTo>
                  <a:lnTo>
                    <a:pt x="172974" y="12700"/>
                  </a:lnTo>
                  <a:lnTo>
                    <a:pt x="172974" y="6350"/>
                  </a:lnTo>
                  <a:lnTo>
                    <a:pt x="172974" y="12700"/>
                  </a:lnTo>
                  <a:cubicBezTo>
                    <a:pt x="84455" y="12700"/>
                    <a:pt x="12700" y="84455"/>
                    <a:pt x="12700" y="172974"/>
                  </a:cubicBezTo>
                  <a:close/>
                </a:path>
              </a:pathLst>
            </a:custGeom>
            <a:solidFill>
              <a:srgbClr val="971B55"/>
            </a:solidFill>
          </p:spPr>
        </p:sp>
      </p:grpSp>
      <p:sp>
        <p:nvSpPr>
          <p:cNvPr id="14" name="TextBox 14"/>
          <p:cNvSpPr txBox="1"/>
          <p:nvPr/>
        </p:nvSpPr>
        <p:spPr>
          <a:xfrm>
            <a:off x="9701660" y="2695963"/>
            <a:ext cx="86111" cy="637713"/>
          </a:xfrm>
          <a:prstGeom prst="rect">
            <a:avLst/>
          </a:prstGeom>
        </p:spPr>
        <p:txBody>
          <a:bodyPr lIns="0" tIns="0" rIns="0" bIns="0" rtlCol="0" anchor="t">
            <a:spAutoFit/>
          </a:bodyPr>
          <a:lstStyle/>
          <a:p>
            <a:pPr algn="ctr">
              <a:lnSpc>
                <a:spcPts val="4910"/>
              </a:lnSpc>
            </a:pPr>
            <a:r>
              <a:rPr lang="en-US" sz="3927">
                <a:solidFill>
                  <a:srgbClr val="E5E0DF"/>
                </a:solidFill>
                <a:latin typeface="Overpass Bold"/>
              </a:rPr>
              <a:t>2</a:t>
            </a:r>
          </a:p>
        </p:txBody>
      </p:sp>
      <p:sp>
        <p:nvSpPr>
          <p:cNvPr id="15" name="TextBox 15"/>
          <p:cNvSpPr txBox="1"/>
          <p:nvPr/>
        </p:nvSpPr>
        <p:spPr>
          <a:xfrm>
            <a:off x="10274498" y="2734063"/>
            <a:ext cx="4175254" cy="428268"/>
          </a:xfrm>
          <a:prstGeom prst="rect">
            <a:avLst/>
          </a:prstGeom>
        </p:spPr>
        <p:txBody>
          <a:bodyPr lIns="0" tIns="0" rIns="0" bIns="0" rtlCol="0" anchor="t">
            <a:spAutoFit/>
          </a:bodyPr>
          <a:lstStyle/>
          <a:p>
            <a:pPr algn="l">
              <a:lnSpc>
                <a:spcPts val="3417"/>
              </a:lnSpc>
            </a:pPr>
            <a:r>
              <a:rPr lang="en-US" sz="2733" spc="-82">
                <a:solidFill>
                  <a:srgbClr val="E5E0DF"/>
                </a:solidFill>
                <a:latin typeface="Overpass Bold"/>
              </a:rPr>
              <a:t>İşçi Güvenliğinin Sağlanması</a:t>
            </a:r>
          </a:p>
        </p:txBody>
      </p:sp>
      <p:sp>
        <p:nvSpPr>
          <p:cNvPr id="16" name="TextBox 16"/>
          <p:cNvSpPr txBox="1"/>
          <p:nvPr/>
        </p:nvSpPr>
        <p:spPr>
          <a:xfrm>
            <a:off x="10276939" y="3629501"/>
            <a:ext cx="4984135" cy="2263170"/>
          </a:xfrm>
          <a:prstGeom prst="rect">
            <a:avLst/>
          </a:prstGeom>
        </p:spPr>
        <p:txBody>
          <a:bodyPr lIns="0" tIns="0" rIns="0" bIns="0" rtlCol="0" anchor="t">
            <a:spAutoFit/>
          </a:bodyPr>
          <a:lstStyle/>
          <a:p>
            <a:pPr algn="l">
              <a:lnSpc>
                <a:spcPts val="3498"/>
              </a:lnSpc>
            </a:pPr>
            <a:r>
              <a:rPr lang="en-US" sz="2187">
                <a:solidFill>
                  <a:srgbClr val="E5E0DF"/>
                </a:solidFill>
                <a:latin typeface="Overpass"/>
              </a:rPr>
              <a:t>ISO 45001 ile kuruluşlar, çalışanlarının sağlık ve güvenliğini korumak için gerekli prosedürleri ve sistemleri oluşturur. Bu da iş kazalarını ve meslek hastalıklarını önlemeye yardımcı olur.</a:t>
            </a:r>
          </a:p>
        </p:txBody>
      </p:sp>
      <p:grpSp>
        <p:nvGrpSpPr>
          <p:cNvPr id="17" name="Group 17"/>
          <p:cNvGrpSpPr/>
          <p:nvPr/>
        </p:nvGrpSpPr>
        <p:grpSpPr>
          <a:xfrm>
            <a:off x="2930724" y="6428334"/>
            <a:ext cx="634454" cy="634454"/>
            <a:chOff x="0" y="0"/>
            <a:chExt cx="845938" cy="845938"/>
          </a:xfrm>
        </p:grpSpPr>
        <p:sp>
          <p:nvSpPr>
            <p:cNvPr id="18" name="Freeform 18"/>
            <p:cNvSpPr/>
            <p:nvPr/>
          </p:nvSpPr>
          <p:spPr>
            <a:xfrm>
              <a:off x="6350" y="6350"/>
              <a:ext cx="833247" cy="833247"/>
            </a:xfrm>
            <a:custGeom>
              <a:avLst/>
              <a:gdLst/>
              <a:ahLst/>
              <a:cxnLst/>
              <a:rect l="l" t="t" r="r" b="b"/>
              <a:pathLst>
                <a:path w="833247" h="833247">
                  <a:moveTo>
                    <a:pt x="0" y="166624"/>
                  </a:moveTo>
                  <a:cubicBezTo>
                    <a:pt x="0" y="74549"/>
                    <a:pt x="74549" y="0"/>
                    <a:pt x="166624" y="0"/>
                  </a:cubicBezTo>
                  <a:lnTo>
                    <a:pt x="666623" y="0"/>
                  </a:lnTo>
                  <a:cubicBezTo>
                    <a:pt x="758698" y="0"/>
                    <a:pt x="833247" y="74549"/>
                    <a:pt x="833247" y="166624"/>
                  </a:cubicBezTo>
                  <a:lnTo>
                    <a:pt x="833247" y="666623"/>
                  </a:lnTo>
                  <a:cubicBezTo>
                    <a:pt x="833247" y="758698"/>
                    <a:pt x="758698" y="833247"/>
                    <a:pt x="666623" y="833247"/>
                  </a:cubicBezTo>
                  <a:lnTo>
                    <a:pt x="166624" y="833247"/>
                  </a:lnTo>
                  <a:cubicBezTo>
                    <a:pt x="74549" y="833247"/>
                    <a:pt x="0" y="758571"/>
                    <a:pt x="0" y="666623"/>
                  </a:cubicBezTo>
                  <a:close/>
                </a:path>
              </a:pathLst>
            </a:custGeom>
            <a:solidFill>
              <a:srgbClr val="7E023C"/>
            </a:solidFill>
          </p:spPr>
        </p:sp>
        <p:sp>
          <p:nvSpPr>
            <p:cNvPr id="19" name="Freeform 19"/>
            <p:cNvSpPr/>
            <p:nvPr/>
          </p:nvSpPr>
          <p:spPr>
            <a:xfrm>
              <a:off x="0" y="0"/>
              <a:ext cx="845947" cy="845947"/>
            </a:xfrm>
            <a:custGeom>
              <a:avLst/>
              <a:gdLst/>
              <a:ahLst/>
              <a:cxnLst/>
              <a:rect l="l" t="t" r="r" b="b"/>
              <a:pathLst>
                <a:path w="845947" h="845947">
                  <a:moveTo>
                    <a:pt x="0" y="172974"/>
                  </a:moveTo>
                  <a:cubicBezTo>
                    <a:pt x="0" y="77470"/>
                    <a:pt x="77470" y="0"/>
                    <a:pt x="172974" y="0"/>
                  </a:cubicBezTo>
                  <a:lnTo>
                    <a:pt x="672973" y="0"/>
                  </a:lnTo>
                  <a:lnTo>
                    <a:pt x="672973" y="6350"/>
                  </a:lnTo>
                  <a:lnTo>
                    <a:pt x="672973" y="0"/>
                  </a:lnTo>
                  <a:lnTo>
                    <a:pt x="672973" y="6350"/>
                  </a:lnTo>
                  <a:lnTo>
                    <a:pt x="672973" y="0"/>
                  </a:lnTo>
                  <a:cubicBezTo>
                    <a:pt x="768477" y="0"/>
                    <a:pt x="845947" y="77470"/>
                    <a:pt x="845947" y="172974"/>
                  </a:cubicBezTo>
                  <a:lnTo>
                    <a:pt x="839597" y="172974"/>
                  </a:lnTo>
                  <a:lnTo>
                    <a:pt x="845947" y="172974"/>
                  </a:lnTo>
                  <a:lnTo>
                    <a:pt x="845947" y="672973"/>
                  </a:lnTo>
                  <a:lnTo>
                    <a:pt x="839597" y="672973"/>
                  </a:lnTo>
                  <a:lnTo>
                    <a:pt x="845947" y="672973"/>
                  </a:lnTo>
                  <a:cubicBezTo>
                    <a:pt x="845947" y="768477"/>
                    <a:pt x="768477" y="845947"/>
                    <a:pt x="672973" y="845947"/>
                  </a:cubicBezTo>
                  <a:lnTo>
                    <a:pt x="672973" y="839597"/>
                  </a:lnTo>
                  <a:lnTo>
                    <a:pt x="672973" y="845947"/>
                  </a:lnTo>
                  <a:lnTo>
                    <a:pt x="172974" y="845947"/>
                  </a:lnTo>
                  <a:lnTo>
                    <a:pt x="172974" y="839597"/>
                  </a:lnTo>
                  <a:lnTo>
                    <a:pt x="172974" y="845947"/>
                  </a:lnTo>
                  <a:cubicBezTo>
                    <a:pt x="77470" y="845947"/>
                    <a:pt x="0" y="768477"/>
                    <a:pt x="0" y="672973"/>
                  </a:cubicBezTo>
                  <a:lnTo>
                    <a:pt x="0" y="172974"/>
                  </a:lnTo>
                  <a:lnTo>
                    <a:pt x="6350" y="172974"/>
                  </a:lnTo>
                  <a:lnTo>
                    <a:pt x="0" y="172974"/>
                  </a:lnTo>
                  <a:moveTo>
                    <a:pt x="12700" y="172974"/>
                  </a:moveTo>
                  <a:lnTo>
                    <a:pt x="12700" y="672973"/>
                  </a:lnTo>
                  <a:lnTo>
                    <a:pt x="6350" y="672973"/>
                  </a:lnTo>
                  <a:lnTo>
                    <a:pt x="12700" y="672973"/>
                  </a:lnTo>
                  <a:cubicBezTo>
                    <a:pt x="12700" y="761492"/>
                    <a:pt x="84455" y="833247"/>
                    <a:pt x="172974" y="833247"/>
                  </a:cubicBezTo>
                  <a:lnTo>
                    <a:pt x="672973" y="833247"/>
                  </a:lnTo>
                  <a:cubicBezTo>
                    <a:pt x="761492" y="833247"/>
                    <a:pt x="833247" y="761492"/>
                    <a:pt x="833247" y="672973"/>
                  </a:cubicBezTo>
                  <a:lnTo>
                    <a:pt x="833247" y="172974"/>
                  </a:lnTo>
                  <a:cubicBezTo>
                    <a:pt x="833247" y="84455"/>
                    <a:pt x="761492" y="12700"/>
                    <a:pt x="672973" y="12700"/>
                  </a:cubicBezTo>
                  <a:lnTo>
                    <a:pt x="172974" y="12700"/>
                  </a:lnTo>
                  <a:lnTo>
                    <a:pt x="172974" y="6350"/>
                  </a:lnTo>
                  <a:lnTo>
                    <a:pt x="172974" y="12700"/>
                  </a:lnTo>
                  <a:cubicBezTo>
                    <a:pt x="84455" y="12700"/>
                    <a:pt x="12700" y="84455"/>
                    <a:pt x="12700" y="172974"/>
                  </a:cubicBezTo>
                  <a:close/>
                </a:path>
              </a:pathLst>
            </a:custGeom>
            <a:solidFill>
              <a:srgbClr val="971B55"/>
            </a:solidFill>
          </p:spPr>
        </p:sp>
      </p:grpSp>
      <p:sp>
        <p:nvSpPr>
          <p:cNvPr id="20" name="TextBox 20"/>
          <p:cNvSpPr txBox="1"/>
          <p:nvPr/>
        </p:nvSpPr>
        <p:spPr>
          <a:xfrm>
            <a:off x="3214450" y="6426130"/>
            <a:ext cx="67002" cy="533936"/>
          </a:xfrm>
          <a:prstGeom prst="rect">
            <a:avLst/>
          </a:prstGeom>
        </p:spPr>
        <p:txBody>
          <a:bodyPr lIns="0" tIns="0" rIns="0" bIns="0" rtlCol="0" anchor="t">
            <a:spAutoFit/>
          </a:bodyPr>
          <a:lstStyle/>
          <a:p>
            <a:pPr algn="ctr">
              <a:lnSpc>
                <a:spcPts val="4101"/>
              </a:lnSpc>
            </a:pPr>
            <a:r>
              <a:rPr lang="en-US" sz="3279">
                <a:solidFill>
                  <a:srgbClr val="E5E0DF"/>
                </a:solidFill>
                <a:latin typeface="Overpass Bold"/>
              </a:rPr>
              <a:t>3</a:t>
            </a:r>
          </a:p>
        </p:txBody>
      </p:sp>
      <p:sp>
        <p:nvSpPr>
          <p:cNvPr id="21" name="TextBox 21"/>
          <p:cNvSpPr txBox="1"/>
          <p:nvPr/>
        </p:nvSpPr>
        <p:spPr>
          <a:xfrm>
            <a:off x="3929569" y="6488490"/>
            <a:ext cx="3456265" cy="428268"/>
          </a:xfrm>
          <a:prstGeom prst="rect">
            <a:avLst/>
          </a:prstGeom>
        </p:spPr>
        <p:txBody>
          <a:bodyPr lIns="0" tIns="0" rIns="0" bIns="0" rtlCol="0" anchor="t">
            <a:spAutoFit/>
          </a:bodyPr>
          <a:lstStyle/>
          <a:p>
            <a:pPr algn="l">
              <a:lnSpc>
                <a:spcPts val="3417"/>
              </a:lnSpc>
            </a:pPr>
            <a:r>
              <a:rPr lang="en-US" sz="2733" spc="-82">
                <a:solidFill>
                  <a:srgbClr val="E5E0DF"/>
                </a:solidFill>
                <a:latin typeface="Overpass Bold"/>
              </a:rPr>
              <a:t>Risklerin Etkin Yönetimi</a:t>
            </a:r>
          </a:p>
        </p:txBody>
      </p:sp>
      <p:sp>
        <p:nvSpPr>
          <p:cNvPr id="22" name="TextBox 22"/>
          <p:cNvSpPr txBox="1"/>
          <p:nvPr/>
        </p:nvSpPr>
        <p:spPr>
          <a:xfrm>
            <a:off x="3915281" y="7439382"/>
            <a:ext cx="4984135" cy="1818917"/>
          </a:xfrm>
          <a:prstGeom prst="rect">
            <a:avLst/>
          </a:prstGeom>
        </p:spPr>
        <p:txBody>
          <a:bodyPr lIns="0" tIns="0" rIns="0" bIns="0" rtlCol="0" anchor="t">
            <a:spAutoFit/>
          </a:bodyPr>
          <a:lstStyle/>
          <a:p>
            <a:pPr algn="l">
              <a:lnSpc>
                <a:spcPts val="3498"/>
              </a:lnSpc>
            </a:pPr>
            <a:r>
              <a:rPr lang="en-US" sz="2187">
                <a:solidFill>
                  <a:srgbClr val="E5E0DF"/>
                </a:solidFill>
                <a:latin typeface="Overpass"/>
              </a:rPr>
              <a:t>ISO 45001, kuruluşların iş sağlığı ve güvenliği risklerini sistematik şekilde belirlemesini, değerlendirmesini ve kontrol altına almasını sağlar.</a:t>
            </a:r>
          </a:p>
        </p:txBody>
      </p:sp>
      <p:grpSp>
        <p:nvGrpSpPr>
          <p:cNvPr id="23" name="Group 23"/>
          <p:cNvGrpSpPr/>
          <p:nvPr/>
        </p:nvGrpSpPr>
        <p:grpSpPr>
          <a:xfrm>
            <a:off x="9278094" y="6428334"/>
            <a:ext cx="634454" cy="634454"/>
            <a:chOff x="0" y="0"/>
            <a:chExt cx="845938" cy="845938"/>
          </a:xfrm>
        </p:grpSpPr>
        <p:sp>
          <p:nvSpPr>
            <p:cNvPr id="24" name="Freeform 24"/>
            <p:cNvSpPr/>
            <p:nvPr/>
          </p:nvSpPr>
          <p:spPr>
            <a:xfrm>
              <a:off x="6350" y="6350"/>
              <a:ext cx="833247" cy="833247"/>
            </a:xfrm>
            <a:custGeom>
              <a:avLst/>
              <a:gdLst/>
              <a:ahLst/>
              <a:cxnLst/>
              <a:rect l="l" t="t" r="r" b="b"/>
              <a:pathLst>
                <a:path w="833247" h="833247">
                  <a:moveTo>
                    <a:pt x="0" y="166624"/>
                  </a:moveTo>
                  <a:cubicBezTo>
                    <a:pt x="0" y="74549"/>
                    <a:pt x="74549" y="0"/>
                    <a:pt x="166624" y="0"/>
                  </a:cubicBezTo>
                  <a:lnTo>
                    <a:pt x="666623" y="0"/>
                  </a:lnTo>
                  <a:cubicBezTo>
                    <a:pt x="758698" y="0"/>
                    <a:pt x="833247" y="74549"/>
                    <a:pt x="833247" y="166624"/>
                  </a:cubicBezTo>
                  <a:lnTo>
                    <a:pt x="833247" y="666623"/>
                  </a:lnTo>
                  <a:cubicBezTo>
                    <a:pt x="833247" y="758698"/>
                    <a:pt x="758698" y="833247"/>
                    <a:pt x="666623" y="833247"/>
                  </a:cubicBezTo>
                  <a:lnTo>
                    <a:pt x="166624" y="833247"/>
                  </a:lnTo>
                  <a:cubicBezTo>
                    <a:pt x="74549" y="833247"/>
                    <a:pt x="0" y="758571"/>
                    <a:pt x="0" y="666623"/>
                  </a:cubicBezTo>
                  <a:close/>
                </a:path>
              </a:pathLst>
            </a:custGeom>
            <a:solidFill>
              <a:srgbClr val="7E023C"/>
            </a:solidFill>
          </p:spPr>
        </p:sp>
        <p:sp>
          <p:nvSpPr>
            <p:cNvPr id="25" name="Freeform 25"/>
            <p:cNvSpPr/>
            <p:nvPr/>
          </p:nvSpPr>
          <p:spPr>
            <a:xfrm>
              <a:off x="0" y="0"/>
              <a:ext cx="845947" cy="845947"/>
            </a:xfrm>
            <a:custGeom>
              <a:avLst/>
              <a:gdLst/>
              <a:ahLst/>
              <a:cxnLst/>
              <a:rect l="l" t="t" r="r" b="b"/>
              <a:pathLst>
                <a:path w="845947" h="845947">
                  <a:moveTo>
                    <a:pt x="0" y="172974"/>
                  </a:moveTo>
                  <a:cubicBezTo>
                    <a:pt x="0" y="77470"/>
                    <a:pt x="77470" y="0"/>
                    <a:pt x="172974" y="0"/>
                  </a:cubicBezTo>
                  <a:lnTo>
                    <a:pt x="672973" y="0"/>
                  </a:lnTo>
                  <a:lnTo>
                    <a:pt x="672973" y="6350"/>
                  </a:lnTo>
                  <a:lnTo>
                    <a:pt x="672973" y="0"/>
                  </a:lnTo>
                  <a:lnTo>
                    <a:pt x="672973" y="6350"/>
                  </a:lnTo>
                  <a:lnTo>
                    <a:pt x="672973" y="0"/>
                  </a:lnTo>
                  <a:cubicBezTo>
                    <a:pt x="768477" y="0"/>
                    <a:pt x="845947" y="77470"/>
                    <a:pt x="845947" y="172974"/>
                  </a:cubicBezTo>
                  <a:lnTo>
                    <a:pt x="839597" y="172974"/>
                  </a:lnTo>
                  <a:lnTo>
                    <a:pt x="845947" y="172974"/>
                  </a:lnTo>
                  <a:lnTo>
                    <a:pt x="845947" y="672973"/>
                  </a:lnTo>
                  <a:lnTo>
                    <a:pt x="839597" y="672973"/>
                  </a:lnTo>
                  <a:lnTo>
                    <a:pt x="845947" y="672973"/>
                  </a:lnTo>
                  <a:cubicBezTo>
                    <a:pt x="845947" y="768477"/>
                    <a:pt x="768477" y="845947"/>
                    <a:pt x="672973" y="845947"/>
                  </a:cubicBezTo>
                  <a:lnTo>
                    <a:pt x="672973" y="839597"/>
                  </a:lnTo>
                  <a:lnTo>
                    <a:pt x="672973" y="845947"/>
                  </a:lnTo>
                  <a:lnTo>
                    <a:pt x="172974" y="845947"/>
                  </a:lnTo>
                  <a:lnTo>
                    <a:pt x="172974" y="839597"/>
                  </a:lnTo>
                  <a:lnTo>
                    <a:pt x="172974" y="845947"/>
                  </a:lnTo>
                  <a:cubicBezTo>
                    <a:pt x="77470" y="845947"/>
                    <a:pt x="0" y="768477"/>
                    <a:pt x="0" y="672973"/>
                  </a:cubicBezTo>
                  <a:lnTo>
                    <a:pt x="0" y="172974"/>
                  </a:lnTo>
                  <a:lnTo>
                    <a:pt x="6350" y="172974"/>
                  </a:lnTo>
                  <a:lnTo>
                    <a:pt x="0" y="172974"/>
                  </a:lnTo>
                  <a:moveTo>
                    <a:pt x="12700" y="172974"/>
                  </a:moveTo>
                  <a:lnTo>
                    <a:pt x="12700" y="672973"/>
                  </a:lnTo>
                  <a:lnTo>
                    <a:pt x="6350" y="672973"/>
                  </a:lnTo>
                  <a:lnTo>
                    <a:pt x="12700" y="672973"/>
                  </a:lnTo>
                  <a:cubicBezTo>
                    <a:pt x="12700" y="761492"/>
                    <a:pt x="84455" y="833247"/>
                    <a:pt x="172974" y="833247"/>
                  </a:cubicBezTo>
                  <a:lnTo>
                    <a:pt x="672973" y="833247"/>
                  </a:lnTo>
                  <a:cubicBezTo>
                    <a:pt x="761492" y="833247"/>
                    <a:pt x="833247" y="761492"/>
                    <a:pt x="833247" y="672973"/>
                  </a:cubicBezTo>
                  <a:lnTo>
                    <a:pt x="833247" y="172974"/>
                  </a:lnTo>
                  <a:cubicBezTo>
                    <a:pt x="833247" y="84455"/>
                    <a:pt x="761492" y="12700"/>
                    <a:pt x="672973" y="12700"/>
                  </a:cubicBezTo>
                  <a:lnTo>
                    <a:pt x="172974" y="12700"/>
                  </a:lnTo>
                  <a:lnTo>
                    <a:pt x="172974" y="6350"/>
                  </a:lnTo>
                  <a:lnTo>
                    <a:pt x="172974" y="12700"/>
                  </a:lnTo>
                  <a:cubicBezTo>
                    <a:pt x="84455" y="12700"/>
                    <a:pt x="12700" y="84455"/>
                    <a:pt x="12700" y="172974"/>
                  </a:cubicBezTo>
                  <a:close/>
                </a:path>
              </a:pathLst>
            </a:custGeom>
            <a:solidFill>
              <a:srgbClr val="971B55"/>
            </a:solidFill>
          </p:spPr>
        </p:sp>
      </p:grpSp>
      <p:sp>
        <p:nvSpPr>
          <p:cNvPr id="26" name="TextBox 26"/>
          <p:cNvSpPr txBox="1"/>
          <p:nvPr/>
        </p:nvSpPr>
        <p:spPr>
          <a:xfrm>
            <a:off x="9552890" y="6426130"/>
            <a:ext cx="84861" cy="533936"/>
          </a:xfrm>
          <a:prstGeom prst="rect">
            <a:avLst/>
          </a:prstGeom>
        </p:spPr>
        <p:txBody>
          <a:bodyPr lIns="0" tIns="0" rIns="0" bIns="0" rtlCol="0" anchor="t">
            <a:spAutoFit/>
          </a:bodyPr>
          <a:lstStyle/>
          <a:p>
            <a:pPr algn="ctr">
              <a:lnSpc>
                <a:spcPts val="4101"/>
              </a:lnSpc>
            </a:pPr>
            <a:r>
              <a:rPr lang="en-US" sz="3279">
                <a:solidFill>
                  <a:srgbClr val="E5E0DF"/>
                </a:solidFill>
                <a:latin typeface="Overpass Bold"/>
              </a:rPr>
              <a:t>4</a:t>
            </a:r>
          </a:p>
        </p:txBody>
      </p:sp>
      <p:sp>
        <p:nvSpPr>
          <p:cNvPr id="27" name="TextBox 27"/>
          <p:cNvSpPr txBox="1"/>
          <p:nvPr/>
        </p:nvSpPr>
        <p:spPr>
          <a:xfrm>
            <a:off x="10276939" y="6488490"/>
            <a:ext cx="3288982" cy="428268"/>
          </a:xfrm>
          <a:prstGeom prst="rect">
            <a:avLst/>
          </a:prstGeom>
        </p:spPr>
        <p:txBody>
          <a:bodyPr lIns="0" tIns="0" rIns="0" bIns="0" rtlCol="0" anchor="t">
            <a:spAutoFit/>
          </a:bodyPr>
          <a:lstStyle/>
          <a:p>
            <a:pPr algn="l">
              <a:lnSpc>
                <a:spcPts val="3417"/>
              </a:lnSpc>
            </a:pPr>
            <a:r>
              <a:rPr lang="en-US" sz="2733" spc="-82">
                <a:solidFill>
                  <a:srgbClr val="E5E0DF"/>
                </a:solidFill>
                <a:latin typeface="Overpass Bold"/>
              </a:rPr>
              <a:t>Sürekli İyileştirme</a:t>
            </a:r>
          </a:p>
        </p:txBody>
      </p:sp>
      <p:sp>
        <p:nvSpPr>
          <p:cNvPr id="28" name="TextBox 28"/>
          <p:cNvSpPr txBox="1"/>
          <p:nvPr/>
        </p:nvSpPr>
        <p:spPr>
          <a:xfrm>
            <a:off x="10276939" y="7041386"/>
            <a:ext cx="4984135" cy="1818917"/>
          </a:xfrm>
          <a:prstGeom prst="rect">
            <a:avLst/>
          </a:prstGeom>
        </p:spPr>
        <p:txBody>
          <a:bodyPr lIns="0" tIns="0" rIns="0" bIns="0" rtlCol="0" anchor="t">
            <a:spAutoFit/>
          </a:bodyPr>
          <a:lstStyle/>
          <a:p>
            <a:pPr algn="l">
              <a:lnSpc>
                <a:spcPts val="3498"/>
              </a:lnSpc>
            </a:pPr>
            <a:r>
              <a:rPr lang="en-US" sz="2187">
                <a:solidFill>
                  <a:srgbClr val="E5E0DF"/>
                </a:solidFill>
                <a:latin typeface="Overpass"/>
              </a:rPr>
              <a:t>ISO 45001, sürekli iyileştirme yaklaşımı ile kuruluşların iş sağlığı ve güvenliği performansını sürekli olarak geliştirmesine olanak tanır.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C0C0C"/>
            </a:solidFill>
          </p:spPr>
        </p:sp>
      </p:grpSp>
      <p:sp>
        <p:nvSpPr>
          <p:cNvPr id="5" name="TextBox 5"/>
          <p:cNvSpPr txBox="1"/>
          <p:nvPr/>
        </p:nvSpPr>
        <p:spPr>
          <a:xfrm>
            <a:off x="2834951" y="2033278"/>
            <a:ext cx="10281076" cy="938451"/>
          </a:xfrm>
          <a:prstGeom prst="rect">
            <a:avLst/>
          </a:prstGeom>
        </p:spPr>
        <p:txBody>
          <a:bodyPr lIns="0" tIns="0" rIns="0" bIns="0" rtlCol="0" anchor="t">
            <a:spAutoFit/>
          </a:bodyPr>
          <a:lstStyle/>
          <a:p>
            <a:pPr algn="l">
              <a:lnSpc>
                <a:spcPts val="6834"/>
              </a:lnSpc>
            </a:pPr>
            <a:r>
              <a:rPr lang="en-US" sz="5467" spc="-163">
                <a:solidFill>
                  <a:srgbClr val="FFFFFF"/>
                </a:solidFill>
                <a:latin typeface="Overpass Bold"/>
              </a:rPr>
              <a:t>ISO 45001 Gereksinimlerinin Özeti</a:t>
            </a:r>
          </a:p>
        </p:txBody>
      </p:sp>
      <p:sp>
        <p:nvSpPr>
          <p:cNvPr id="6" name="TextBox 6"/>
          <p:cNvSpPr txBox="1"/>
          <p:nvPr/>
        </p:nvSpPr>
        <p:spPr>
          <a:xfrm>
            <a:off x="3026926" y="3854083"/>
            <a:ext cx="2413129" cy="862251"/>
          </a:xfrm>
          <a:prstGeom prst="rect">
            <a:avLst/>
          </a:prstGeom>
        </p:spPr>
        <p:txBody>
          <a:bodyPr lIns="0" tIns="0" rIns="0" bIns="0" rtlCol="0" anchor="t">
            <a:spAutoFit/>
          </a:bodyPr>
          <a:lstStyle/>
          <a:p>
            <a:pPr algn="l">
              <a:lnSpc>
                <a:spcPts val="3417"/>
              </a:lnSpc>
            </a:pPr>
            <a:r>
              <a:rPr lang="en-US" sz="2733" spc="-82">
                <a:solidFill>
                  <a:srgbClr val="FFFFFF"/>
                </a:solidFill>
                <a:latin typeface="Overpass Bold"/>
              </a:rPr>
              <a:t>Liderlik ve Katılım</a:t>
            </a:r>
          </a:p>
        </p:txBody>
      </p:sp>
      <p:sp>
        <p:nvSpPr>
          <p:cNvPr id="7" name="TextBox 7"/>
          <p:cNvSpPr txBox="1"/>
          <p:nvPr/>
        </p:nvSpPr>
        <p:spPr>
          <a:xfrm>
            <a:off x="3026926" y="4952136"/>
            <a:ext cx="2413129" cy="2707421"/>
          </a:xfrm>
          <a:prstGeom prst="rect">
            <a:avLst/>
          </a:prstGeom>
        </p:spPr>
        <p:txBody>
          <a:bodyPr lIns="0" tIns="0" rIns="0" bIns="0" rtlCol="0" anchor="t">
            <a:spAutoFit/>
          </a:bodyPr>
          <a:lstStyle/>
          <a:p>
            <a:pPr algn="l">
              <a:lnSpc>
                <a:spcPts val="3498"/>
              </a:lnSpc>
            </a:pPr>
            <a:r>
              <a:rPr lang="en-US" sz="2187">
                <a:solidFill>
                  <a:srgbClr val="E5E0DF"/>
                </a:solidFill>
                <a:latin typeface="Overpass"/>
              </a:rPr>
              <a:t>Üst yönetimin liderliği, işçilerin aktif katılımı ve sorumluluk üstlenmeleri gereklidir.</a:t>
            </a:r>
          </a:p>
        </p:txBody>
      </p:sp>
      <p:sp>
        <p:nvSpPr>
          <p:cNvPr id="8" name="TextBox 8"/>
          <p:cNvSpPr txBox="1"/>
          <p:nvPr/>
        </p:nvSpPr>
        <p:spPr>
          <a:xfrm>
            <a:off x="6309925" y="3854083"/>
            <a:ext cx="2413129" cy="862251"/>
          </a:xfrm>
          <a:prstGeom prst="rect">
            <a:avLst/>
          </a:prstGeom>
        </p:spPr>
        <p:txBody>
          <a:bodyPr lIns="0" tIns="0" rIns="0" bIns="0" rtlCol="0" anchor="t">
            <a:spAutoFit/>
          </a:bodyPr>
          <a:lstStyle/>
          <a:p>
            <a:pPr algn="l">
              <a:lnSpc>
                <a:spcPts val="3417"/>
              </a:lnSpc>
            </a:pPr>
            <a:r>
              <a:rPr lang="en-US" sz="2733" spc="-82">
                <a:solidFill>
                  <a:srgbClr val="FFFFFF"/>
                </a:solidFill>
                <a:latin typeface="Overpass Bold"/>
              </a:rPr>
              <a:t>Riskler ve Fırsatlar</a:t>
            </a:r>
          </a:p>
        </p:txBody>
      </p:sp>
      <p:sp>
        <p:nvSpPr>
          <p:cNvPr id="9" name="TextBox 9"/>
          <p:cNvSpPr txBox="1"/>
          <p:nvPr/>
        </p:nvSpPr>
        <p:spPr>
          <a:xfrm>
            <a:off x="6309925" y="4952136"/>
            <a:ext cx="2413129" cy="2263170"/>
          </a:xfrm>
          <a:prstGeom prst="rect">
            <a:avLst/>
          </a:prstGeom>
        </p:spPr>
        <p:txBody>
          <a:bodyPr lIns="0" tIns="0" rIns="0" bIns="0" rtlCol="0" anchor="t">
            <a:spAutoFit/>
          </a:bodyPr>
          <a:lstStyle/>
          <a:p>
            <a:pPr algn="l">
              <a:lnSpc>
                <a:spcPts val="3498"/>
              </a:lnSpc>
            </a:pPr>
            <a:r>
              <a:rPr lang="en-US" sz="2187">
                <a:solidFill>
                  <a:srgbClr val="E5E0DF"/>
                </a:solidFill>
                <a:latin typeface="Overpass"/>
              </a:rPr>
              <a:t>Kuruluş, iş sağlığı ve güvenliği risklerini ve fırsatlarını belirlemeli ve ele almalıdır.</a:t>
            </a:r>
          </a:p>
        </p:txBody>
      </p:sp>
      <p:sp>
        <p:nvSpPr>
          <p:cNvPr id="10" name="TextBox 10"/>
          <p:cNvSpPr txBox="1"/>
          <p:nvPr/>
        </p:nvSpPr>
        <p:spPr>
          <a:xfrm>
            <a:off x="9592925" y="3854083"/>
            <a:ext cx="2413129" cy="862251"/>
          </a:xfrm>
          <a:prstGeom prst="rect">
            <a:avLst/>
          </a:prstGeom>
        </p:spPr>
        <p:txBody>
          <a:bodyPr lIns="0" tIns="0" rIns="0" bIns="0" rtlCol="0" anchor="t">
            <a:spAutoFit/>
          </a:bodyPr>
          <a:lstStyle/>
          <a:p>
            <a:pPr algn="l">
              <a:lnSpc>
                <a:spcPts val="3417"/>
              </a:lnSpc>
            </a:pPr>
            <a:r>
              <a:rPr lang="en-US" sz="2733" spc="-82">
                <a:solidFill>
                  <a:srgbClr val="FFFFFF"/>
                </a:solidFill>
                <a:latin typeface="Overpass Bold"/>
              </a:rPr>
              <a:t>Değerlendirme ve İyileştirme</a:t>
            </a:r>
          </a:p>
        </p:txBody>
      </p:sp>
      <p:sp>
        <p:nvSpPr>
          <p:cNvPr id="11" name="TextBox 11"/>
          <p:cNvSpPr txBox="1"/>
          <p:nvPr/>
        </p:nvSpPr>
        <p:spPr>
          <a:xfrm>
            <a:off x="9592925" y="4952136"/>
            <a:ext cx="2413129" cy="2263170"/>
          </a:xfrm>
          <a:prstGeom prst="rect">
            <a:avLst/>
          </a:prstGeom>
        </p:spPr>
        <p:txBody>
          <a:bodyPr lIns="0" tIns="0" rIns="0" bIns="0" rtlCol="0" anchor="t">
            <a:spAutoFit/>
          </a:bodyPr>
          <a:lstStyle/>
          <a:p>
            <a:pPr algn="l">
              <a:lnSpc>
                <a:spcPts val="3498"/>
              </a:lnSpc>
            </a:pPr>
            <a:r>
              <a:rPr lang="en-US" sz="2187">
                <a:solidFill>
                  <a:srgbClr val="E5E0DF"/>
                </a:solidFill>
                <a:latin typeface="Overpass"/>
              </a:rPr>
              <a:t>Düzenli olarak denetim ve gözden geçirme yaparak sürekli iyileştirme sağlanmalıdır.</a:t>
            </a:r>
          </a:p>
        </p:txBody>
      </p:sp>
      <p:sp>
        <p:nvSpPr>
          <p:cNvPr id="12" name="TextBox 12"/>
          <p:cNvSpPr txBox="1"/>
          <p:nvPr/>
        </p:nvSpPr>
        <p:spPr>
          <a:xfrm>
            <a:off x="12875925" y="3854083"/>
            <a:ext cx="2413129" cy="428268"/>
          </a:xfrm>
          <a:prstGeom prst="rect">
            <a:avLst/>
          </a:prstGeom>
        </p:spPr>
        <p:txBody>
          <a:bodyPr lIns="0" tIns="0" rIns="0" bIns="0" rtlCol="0" anchor="t">
            <a:spAutoFit/>
          </a:bodyPr>
          <a:lstStyle/>
          <a:p>
            <a:pPr algn="l">
              <a:lnSpc>
                <a:spcPts val="3417"/>
              </a:lnSpc>
            </a:pPr>
            <a:r>
              <a:rPr lang="en-US" sz="2733" spc="-82">
                <a:solidFill>
                  <a:srgbClr val="FFFFFF"/>
                </a:solidFill>
                <a:latin typeface="Overpass Bold"/>
              </a:rPr>
              <a:t>Yasal Uyumluluk</a:t>
            </a:r>
          </a:p>
        </p:txBody>
      </p:sp>
      <p:sp>
        <p:nvSpPr>
          <p:cNvPr id="13" name="TextBox 13"/>
          <p:cNvSpPr txBox="1"/>
          <p:nvPr/>
        </p:nvSpPr>
        <p:spPr>
          <a:xfrm>
            <a:off x="12875925" y="4518154"/>
            <a:ext cx="2413129" cy="1818917"/>
          </a:xfrm>
          <a:prstGeom prst="rect">
            <a:avLst/>
          </a:prstGeom>
        </p:spPr>
        <p:txBody>
          <a:bodyPr lIns="0" tIns="0" rIns="0" bIns="0" rtlCol="0" anchor="t">
            <a:spAutoFit/>
          </a:bodyPr>
          <a:lstStyle/>
          <a:p>
            <a:pPr algn="l">
              <a:lnSpc>
                <a:spcPts val="3498"/>
              </a:lnSpc>
            </a:pPr>
            <a:r>
              <a:rPr lang="en-US" sz="2187">
                <a:solidFill>
                  <a:srgbClr val="E5E0DF"/>
                </a:solidFill>
                <a:latin typeface="Overpass"/>
              </a:rPr>
              <a:t>Kurumun tüm yasal ve diğer gerekliliklere uyması zorunludur.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C0C0C"/>
            </a:solidFill>
          </p:spPr>
        </p:sp>
      </p:grpSp>
      <p:sp>
        <p:nvSpPr>
          <p:cNvPr id="5" name="Freeform 5" descr="preencoded.png"/>
          <p:cNvSpPr/>
          <p:nvPr/>
        </p:nvSpPr>
        <p:spPr>
          <a:xfrm>
            <a:off x="13716000" y="0"/>
            <a:ext cx="4572000" cy="10287000"/>
          </a:xfrm>
          <a:custGeom>
            <a:avLst/>
            <a:gdLst/>
            <a:ahLst/>
            <a:cxnLst/>
            <a:rect l="l" t="t" r="r" b="b"/>
            <a:pathLst>
              <a:path w="4572000" h="10287000">
                <a:moveTo>
                  <a:pt x="0" y="0"/>
                </a:moveTo>
                <a:lnTo>
                  <a:pt x="4572000" y="0"/>
                </a:lnTo>
                <a:lnTo>
                  <a:pt x="4572000" y="10287000"/>
                </a:lnTo>
                <a:lnTo>
                  <a:pt x="0" y="10287000"/>
                </a:lnTo>
                <a:lnTo>
                  <a:pt x="0" y="0"/>
                </a:lnTo>
                <a:close/>
              </a:path>
            </a:pathLst>
          </a:custGeom>
          <a:blipFill>
            <a:blip r:embed="rId4"/>
            <a:stretch>
              <a:fillRect/>
            </a:stretch>
          </a:blipFill>
        </p:spPr>
      </p:sp>
      <p:sp>
        <p:nvSpPr>
          <p:cNvPr id="6" name="TextBox 6"/>
          <p:cNvSpPr txBox="1"/>
          <p:nvPr/>
        </p:nvSpPr>
        <p:spPr>
          <a:xfrm>
            <a:off x="1129308" y="289679"/>
            <a:ext cx="9551521" cy="929670"/>
          </a:xfrm>
          <a:prstGeom prst="rect">
            <a:avLst/>
          </a:prstGeom>
        </p:spPr>
        <p:txBody>
          <a:bodyPr lIns="0" tIns="0" rIns="0" bIns="0" rtlCol="0" anchor="t">
            <a:spAutoFit/>
          </a:bodyPr>
          <a:lstStyle/>
          <a:p>
            <a:pPr algn="l">
              <a:lnSpc>
                <a:spcPts val="6764"/>
              </a:lnSpc>
            </a:pPr>
            <a:r>
              <a:rPr lang="en-US" sz="5412" spc="-162">
                <a:solidFill>
                  <a:srgbClr val="FFFFFF"/>
                </a:solidFill>
                <a:latin typeface="Overpass Bold"/>
              </a:rPr>
              <a:t>ISO 45001 Sertifikasyonu Süreci</a:t>
            </a:r>
          </a:p>
        </p:txBody>
      </p:sp>
      <p:grpSp>
        <p:nvGrpSpPr>
          <p:cNvPr id="7" name="Group 7"/>
          <p:cNvGrpSpPr/>
          <p:nvPr/>
        </p:nvGrpSpPr>
        <p:grpSpPr>
          <a:xfrm>
            <a:off x="1415951" y="2028974"/>
            <a:ext cx="54918" cy="7500640"/>
            <a:chOff x="0" y="0"/>
            <a:chExt cx="73223" cy="10000853"/>
          </a:xfrm>
        </p:grpSpPr>
        <p:sp>
          <p:nvSpPr>
            <p:cNvPr id="8" name="Freeform 8"/>
            <p:cNvSpPr/>
            <p:nvPr/>
          </p:nvSpPr>
          <p:spPr>
            <a:xfrm>
              <a:off x="0" y="0"/>
              <a:ext cx="73279" cy="10000742"/>
            </a:xfrm>
            <a:custGeom>
              <a:avLst/>
              <a:gdLst/>
              <a:ahLst/>
              <a:cxnLst/>
              <a:rect l="l" t="t" r="r" b="b"/>
              <a:pathLst>
                <a:path w="73279" h="10000742">
                  <a:moveTo>
                    <a:pt x="0" y="36576"/>
                  </a:moveTo>
                  <a:cubicBezTo>
                    <a:pt x="0" y="16383"/>
                    <a:pt x="16383" y="0"/>
                    <a:pt x="36576" y="0"/>
                  </a:cubicBezTo>
                  <a:cubicBezTo>
                    <a:pt x="56769" y="0"/>
                    <a:pt x="73279" y="16383"/>
                    <a:pt x="73279" y="36576"/>
                  </a:cubicBezTo>
                  <a:lnTo>
                    <a:pt x="73279" y="9964166"/>
                  </a:lnTo>
                  <a:cubicBezTo>
                    <a:pt x="73279" y="9984359"/>
                    <a:pt x="56896" y="10000742"/>
                    <a:pt x="36703" y="10000742"/>
                  </a:cubicBezTo>
                  <a:cubicBezTo>
                    <a:pt x="16510" y="10000742"/>
                    <a:pt x="0" y="9984486"/>
                    <a:pt x="0" y="9964293"/>
                  </a:cubicBezTo>
                  <a:close/>
                </a:path>
              </a:pathLst>
            </a:custGeom>
            <a:solidFill>
              <a:srgbClr val="971B55"/>
            </a:solidFill>
          </p:spPr>
        </p:sp>
      </p:grpSp>
      <p:grpSp>
        <p:nvGrpSpPr>
          <p:cNvPr id="9" name="Group 9"/>
          <p:cNvGrpSpPr/>
          <p:nvPr/>
        </p:nvGrpSpPr>
        <p:grpSpPr>
          <a:xfrm>
            <a:off x="1752600" y="2525539"/>
            <a:ext cx="962174" cy="54917"/>
            <a:chOff x="0" y="0"/>
            <a:chExt cx="1282898" cy="73223"/>
          </a:xfrm>
        </p:grpSpPr>
        <p:sp>
          <p:nvSpPr>
            <p:cNvPr id="10" name="Freeform 10"/>
            <p:cNvSpPr/>
            <p:nvPr/>
          </p:nvSpPr>
          <p:spPr>
            <a:xfrm>
              <a:off x="0" y="0"/>
              <a:ext cx="1282827" cy="73279"/>
            </a:xfrm>
            <a:custGeom>
              <a:avLst/>
              <a:gdLst/>
              <a:ahLst/>
              <a:cxnLst/>
              <a:rect l="l" t="t" r="r" b="b"/>
              <a:pathLst>
                <a:path w="1282827" h="73279">
                  <a:moveTo>
                    <a:pt x="0" y="36576"/>
                  </a:moveTo>
                  <a:cubicBezTo>
                    <a:pt x="0" y="16383"/>
                    <a:pt x="16383" y="0"/>
                    <a:pt x="36576" y="0"/>
                  </a:cubicBezTo>
                  <a:lnTo>
                    <a:pt x="1246251" y="0"/>
                  </a:lnTo>
                  <a:cubicBezTo>
                    <a:pt x="1266444" y="0"/>
                    <a:pt x="1282827" y="16383"/>
                    <a:pt x="1282827" y="36576"/>
                  </a:cubicBezTo>
                  <a:cubicBezTo>
                    <a:pt x="1282827" y="56769"/>
                    <a:pt x="1266444" y="73152"/>
                    <a:pt x="1246251" y="73152"/>
                  </a:cubicBezTo>
                  <a:lnTo>
                    <a:pt x="36576" y="73152"/>
                  </a:lnTo>
                  <a:cubicBezTo>
                    <a:pt x="16383" y="73279"/>
                    <a:pt x="0" y="56769"/>
                    <a:pt x="0" y="36576"/>
                  </a:cubicBezTo>
                  <a:close/>
                </a:path>
              </a:pathLst>
            </a:custGeom>
            <a:solidFill>
              <a:srgbClr val="971B55"/>
            </a:solidFill>
          </p:spPr>
        </p:sp>
      </p:grpSp>
      <p:grpSp>
        <p:nvGrpSpPr>
          <p:cNvPr id="11" name="Group 11"/>
          <p:cNvGrpSpPr/>
          <p:nvPr/>
        </p:nvGrpSpPr>
        <p:grpSpPr>
          <a:xfrm>
            <a:off x="1129307" y="2238970"/>
            <a:ext cx="628055" cy="628055"/>
            <a:chOff x="0" y="0"/>
            <a:chExt cx="837407" cy="837407"/>
          </a:xfrm>
        </p:grpSpPr>
        <p:sp>
          <p:nvSpPr>
            <p:cNvPr id="12" name="Freeform 12"/>
            <p:cNvSpPr/>
            <p:nvPr/>
          </p:nvSpPr>
          <p:spPr>
            <a:xfrm>
              <a:off x="6350" y="6350"/>
              <a:ext cx="824738" cy="824738"/>
            </a:xfrm>
            <a:custGeom>
              <a:avLst/>
              <a:gdLst/>
              <a:ahLst/>
              <a:cxnLst/>
              <a:rect l="l" t="t" r="r" b="b"/>
              <a:pathLst>
                <a:path w="824738" h="824738">
                  <a:moveTo>
                    <a:pt x="0" y="164973"/>
                  </a:moveTo>
                  <a:cubicBezTo>
                    <a:pt x="0" y="73914"/>
                    <a:pt x="73914" y="0"/>
                    <a:pt x="164973" y="0"/>
                  </a:cubicBezTo>
                  <a:lnTo>
                    <a:pt x="659765" y="0"/>
                  </a:lnTo>
                  <a:cubicBezTo>
                    <a:pt x="750824" y="0"/>
                    <a:pt x="824738" y="73914"/>
                    <a:pt x="824738" y="164973"/>
                  </a:cubicBezTo>
                  <a:lnTo>
                    <a:pt x="824738" y="659765"/>
                  </a:lnTo>
                  <a:cubicBezTo>
                    <a:pt x="824738" y="750824"/>
                    <a:pt x="750824" y="824738"/>
                    <a:pt x="659765" y="824738"/>
                  </a:cubicBezTo>
                  <a:lnTo>
                    <a:pt x="164973" y="824738"/>
                  </a:lnTo>
                  <a:cubicBezTo>
                    <a:pt x="73914" y="824738"/>
                    <a:pt x="0" y="750824"/>
                    <a:pt x="0" y="659765"/>
                  </a:cubicBezTo>
                  <a:close/>
                </a:path>
              </a:pathLst>
            </a:custGeom>
            <a:solidFill>
              <a:srgbClr val="7E023C"/>
            </a:solidFill>
          </p:spPr>
        </p:sp>
        <p:sp>
          <p:nvSpPr>
            <p:cNvPr id="13" name="Freeform 13"/>
            <p:cNvSpPr/>
            <p:nvPr/>
          </p:nvSpPr>
          <p:spPr>
            <a:xfrm>
              <a:off x="0" y="0"/>
              <a:ext cx="837438" cy="837438"/>
            </a:xfrm>
            <a:custGeom>
              <a:avLst/>
              <a:gdLst/>
              <a:ahLst/>
              <a:cxnLst/>
              <a:rect l="l" t="t" r="r" b="b"/>
              <a:pathLst>
                <a:path w="837438" h="837438">
                  <a:moveTo>
                    <a:pt x="0" y="171323"/>
                  </a:moveTo>
                  <a:cubicBezTo>
                    <a:pt x="0" y="76708"/>
                    <a:pt x="76708" y="0"/>
                    <a:pt x="171323" y="0"/>
                  </a:cubicBezTo>
                  <a:lnTo>
                    <a:pt x="666115" y="0"/>
                  </a:lnTo>
                  <a:lnTo>
                    <a:pt x="666115" y="6350"/>
                  </a:lnTo>
                  <a:lnTo>
                    <a:pt x="666115" y="0"/>
                  </a:lnTo>
                  <a:lnTo>
                    <a:pt x="666115" y="6350"/>
                  </a:lnTo>
                  <a:lnTo>
                    <a:pt x="666115" y="0"/>
                  </a:lnTo>
                  <a:cubicBezTo>
                    <a:pt x="760730" y="0"/>
                    <a:pt x="837438" y="76708"/>
                    <a:pt x="837438" y="171323"/>
                  </a:cubicBezTo>
                  <a:lnTo>
                    <a:pt x="831088" y="171323"/>
                  </a:lnTo>
                  <a:lnTo>
                    <a:pt x="837438" y="171323"/>
                  </a:lnTo>
                  <a:lnTo>
                    <a:pt x="837438" y="666115"/>
                  </a:lnTo>
                  <a:lnTo>
                    <a:pt x="831088" y="666115"/>
                  </a:lnTo>
                  <a:lnTo>
                    <a:pt x="837438" y="666115"/>
                  </a:lnTo>
                  <a:cubicBezTo>
                    <a:pt x="837438" y="760730"/>
                    <a:pt x="760730" y="837438"/>
                    <a:pt x="666115" y="837438"/>
                  </a:cubicBezTo>
                  <a:lnTo>
                    <a:pt x="666115" y="831088"/>
                  </a:lnTo>
                  <a:lnTo>
                    <a:pt x="666115" y="837438"/>
                  </a:lnTo>
                  <a:lnTo>
                    <a:pt x="171323" y="837438"/>
                  </a:lnTo>
                  <a:lnTo>
                    <a:pt x="171323" y="831088"/>
                  </a:lnTo>
                  <a:lnTo>
                    <a:pt x="171323" y="837438"/>
                  </a:lnTo>
                  <a:cubicBezTo>
                    <a:pt x="76708" y="837438"/>
                    <a:pt x="0" y="760730"/>
                    <a:pt x="0" y="666115"/>
                  </a:cubicBezTo>
                  <a:lnTo>
                    <a:pt x="0" y="171323"/>
                  </a:lnTo>
                  <a:lnTo>
                    <a:pt x="6350" y="171323"/>
                  </a:lnTo>
                  <a:lnTo>
                    <a:pt x="0" y="171323"/>
                  </a:lnTo>
                  <a:moveTo>
                    <a:pt x="12700" y="171323"/>
                  </a:moveTo>
                  <a:lnTo>
                    <a:pt x="12700" y="666115"/>
                  </a:lnTo>
                  <a:lnTo>
                    <a:pt x="6350" y="666115"/>
                  </a:lnTo>
                  <a:lnTo>
                    <a:pt x="12700" y="666115"/>
                  </a:lnTo>
                  <a:cubicBezTo>
                    <a:pt x="12700" y="753745"/>
                    <a:pt x="83693" y="824738"/>
                    <a:pt x="171323" y="824738"/>
                  </a:cubicBezTo>
                  <a:lnTo>
                    <a:pt x="666115" y="824738"/>
                  </a:lnTo>
                  <a:cubicBezTo>
                    <a:pt x="753745" y="824738"/>
                    <a:pt x="824738" y="753745"/>
                    <a:pt x="824738" y="666115"/>
                  </a:cubicBezTo>
                  <a:lnTo>
                    <a:pt x="824738" y="171323"/>
                  </a:lnTo>
                  <a:cubicBezTo>
                    <a:pt x="824738" y="83693"/>
                    <a:pt x="753745" y="12700"/>
                    <a:pt x="666115" y="12700"/>
                  </a:cubicBezTo>
                  <a:lnTo>
                    <a:pt x="171323" y="12700"/>
                  </a:lnTo>
                  <a:lnTo>
                    <a:pt x="171323" y="6350"/>
                  </a:lnTo>
                  <a:lnTo>
                    <a:pt x="171323" y="12700"/>
                  </a:lnTo>
                  <a:cubicBezTo>
                    <a:pt x="83693" y="12700"/>
                    <a:pt x="12700" y="83693"/>
                    <a:pt x="12700" y="171323"/>
                  </a:cubicBezTo>
                  <a:close/>
                </a:path>
              </a:pathLst>
            </a:custGeom>
            <a:solidFill>
              <a:srgbClr val="971B55"/>
            </a:solidFill>
          </p:spPr>
        </p:sp>
      </p:grpSp>
      <p:sp>
        <p:nvSpPr>
          <p:cNvPr id="14" name="TextBox 14"/>
          <p:cNvSpPr txBox="1"/>
          <p:nvPr/>
        </p:nvSpPr>
        <p:spPr>
          <a:xfrm>
            <a:off x="3046869" y="2273379"/>
            <a:ext cx="3253859" cy="414278"/>
          </a:xfrm>
          <a:prstGeom prst="rect">
            <a:avLst/>
          </a:prstGeom>
        </p:spPr>
        <p:txBody>
          <a:bodyPr lIns="0" tIns="0" rIns="0" bIns="0" rtlCol="0" anchor="t">
            <a:spAutoFit/>
          </a:bodyPr>
          <a:lstStyle/>
          <a:p>
            <a:pPr algn="l">
              <a:lnSpc>
                <a:spcPts val="3382"/>
              </a:lnSpc>
            </a:pPr>
            <a:r>
              <a:rPr lang="en-US" sz="2706" spc="-81">
                <a:solidFill>
                  <a:srgbClr val="E5E0DF"/>
                </a:solidFill>
                <a:latin typeface="Overpass Bold"/>
              </a:rPr>
              <a:t>Başvuru</a:t>
            </a:r>
          </a:p>
        </p:txBody>
      </p:sp>
      <p:sp>
        <p:nvSpPr>
          <p:cNvPr id="15" name="TextBox 15"/>
          <p:cNvSpPr txBox="1"/>
          <p:nvPr/>
        </p:nvSpPr>
        <p:spPr>
          <a:xfrm>
            <a:off x="3046869" y="2810649"/>
            <a:ext cx="9546759" cy="921484"/>
          </a:xfrm>
          <a:prstGeom prst="rect">
            <a:avLst/>
          </a:prstGeom>
        </p:spPr>
        <p:txBody>
          <a:bodyPr lIns="0" tIns="0" rIns="0" bIns="0" rtlCol="0" anchor="t">
            <a:spAutoFit/>
          </a:bodyPr>
          <a:lstStyle/>
          <a:p>
            <a:pPr algn="l">
              <a:lnSpc>
                <a:spcPts val="3463"/>
              </a:lnSpc>
            </a:pPr>
            <a:r>
              <a:rPr lang="en-US" sz="2165">
                <a:solidFill>
                  <a:srgbClr val="E5E0DF"/>
                </a:solidFill>
                <a:latin typeface="Overpass"/>
              </a:rPr>
              <a:t>İlk olarak, ISO 45001 sertifikasyonu için başvuruda bulunulur. Şirket, belirlenmiş gereksinimleri karşıladığını kanıtlayan dokümantasyonu hazırlar.</a:t>
            </a:r>
          </a:p>
        </p:txBody>
      </p:sp>
      <p:grpSp>
        <p:nvGrpSpPr>
          <p:cNvPr id="16" name="Group 16"/>
          <p:cNvGrpSpPr/>
          <p:nvPr/>
        </p:nvGrpSpPr>
        <p:grpSpPr>
          <a:xfrm>
            <a:off x="1752600" y="4824189"/>
            <a:ext cx="962174" cy="54918"/>
            <a:chOff x="0" y="0"/>
            <a:chExt cx="1282898" cy="73223"/>
          </a:xfrm>
        </p:grpSpPr>
        <p:sp>
          <p:nvSpPr>
            <p:cNvPr id="17" name="Freeform 17"/>
            <p:cNvSpPr/>
            <p:nvPr/>
          </p:nvSpPr>
          <p:spPr>
            <a:xfrm>
              <a:off x="0" y="0"/>
              <a:ext cx="1282827" cy="73279"/>
            </a:xfrm>
            <a:custGeom>
              <a:avLst/>
              <a:gdLst/>
              <a:ahLst/>
              <a:cxnLst/>
              <a:rect l="l" t="t" r="r" b="b"/>
              <a:pathLst>
                <a:path w="1282827" h="73279">
                  <a:moveTo>
                    <a:pt x="0" y="36576"/>
                  </a:moveTo>
                  <a:cubicBezTo>
                    <a:pt x="0" y="16383"/>
                    <a:pt x="16383" y="0"/>
                    <a:pt x="36576" y="0"/>
                  </a:cubicBezTo>
                  <a:lnTo>
                    <a:pt x="1246251" y="0"/>
                  </a:lnTo>
                  <a:cubicBezTo>
                    <a:pt x="1266444" y="0"/>
                    <a:pt x="1282827" y="16383"/>
                    <a:pt x="1282827" y="36576"/>
                  </a:cubicBezTo>
                  <a:cubicBezTo>
                    <a:pt x="1282827" y="56769"/>
                    <a:pt x="1266444" y="73152"/>
                    <a:pt x="1246251" y="73152"/>
                  </a:cubicBezTo>
                  <a:lnTo>
                    <a:pt x="36576" y="73152"/>
                  </a:lnTo>
                  <a:cubicBezTo>
                    <a:pt x="16383" y="73279"/>
                    <a:pt x="0" y="56769"/>
                    <a:pt x="0" y="36576"/>
                  </a:cubicBezTo>
                  <a:close/>
                </a:path>
              </a:pathLst>
            </a:custGeom>
            <a:solidFill>
              <a:srgbClr val="971B55"/>
            </a:solidFill>
          </p:spPr>
        </p:sp>
      </p:grpSp>
      <p:grpSp>
        <p:nvGrpSpPr>
          <p:cNvPr id="18" name="Group 18"/>
          <p:cNvGrpSpPr/>
          <p:nvPr/>
        </p:nvGrpSpPr>
        <p:grpSpPr>
          <a:xfrm>
            <a:off x="1129307" y="4537621"/>
            <a:ext cx="628055" cy="628055"/>
            <a:chOff x="0" y="0"/>
            <a:chExt cx="837407" cy="837407"/>
          </a:xfrm>
        </p:grpSpPr>
        <p:sp>
          <p:nvSpPr>
            <p:cNvPr id="19" name="Freeform 19"/>
            <p:cNvSpPr/>
            <p:nvPr/>
          </p:nvSpPr>
          <p:spPr>
            <a:xfrm>
              <a:off x="6350" y="6350"/>
              <a:ext cx="824738" cy="824738"/>
            </a:xfrm>
            <a:custGeom>
              <a:avLst/>
              <a:gdLst/>
              <a:ahLst/>
              <a:cxnLst/>
              <a:rect l="l" t="t" r="r" b="b"/>
              <a:pathLst>
                <a:path w="824738" h="824738">
                  <a:moveTo>
                    <a:pt x="0" y="164973"/>
                  </a:moveTo>
                  <a:cubicBezTo>
                    <a:pt x="0" y="73914"/>
                    <a:pt x="73914" y="0"/>
                    <a:pt x="164973" y="0"/>
                  </a:cubicBezTo>
                  <a:lnTo>
                    <a:pt x="659765" y="0"/>
                  </a:lnTo>
                  <a:cubicBezTo>
                    <a:pt x="750824" y="0"/>
                    <a:pt x="824738" y="73914"/>
                    <a:pt x="824738" y="164973"/>
                  </a:cubicBezTo>
                  <a:lnTo>
                    <a:pt x="824738" y="659765"/>
                  </a:lnTo>
                  <a:cubicBezTo>
                    <a:pt x="824738" y="750824"/>
                    <a:pt x="750824" y="824738"/>
                    <a:pt x="659765" y="824738"/>
                  </a:cubicBezTo>
                  <a:lnTo>
                    <a:pt x="164973" y="824738"/>
                  </a:lnTo>
                  <a:cubicBezTo>
                    <a:pt x="73914" y="824738"/>
                    <a:pt x="0" y="750824"/>
                    <a:pt x="0" y="659765"/>
                  </a:cubicBezTo>
                  <a:close/>
                </a:path>
              </a:pathLst>
            </a:custGeom>
            <a:solidFill>
              <a:srgbClr val="7E023C"/>
            </a:solidFill>
          </p:spPr>
        </p:sp>
        <p:sp>
          <p:nvSpPr>
            <p:cNvPr id="20" name="Freeform 20"/>
            <p:cNvSpPr/>
            <p:nvPr/>
          </p:nvSpPr>
          <p:spPr>
            <a:xfrm>
              <a:off x="0" y="0"/>
              <a:ext cx="837438" cy="837438"/>
            </a:xfrm>
            <a:custGeom>
              <a:avLst/>
              <a:gdLst/>
              <a:ahLst/>
              <a:cxnLst/>
              <a:rect l="l" t="t" r="r" b="b"/>
              <a:pathLst>
                <a:path w="837438" h="837438">
                  <a:moveTo>
                    <a:pt x="0" y="171323"/>
                  </a:moveTo>
                  <a:cubicBezTo>
                    <a:pt x="0" y="76708"/>
                    <a:pt x="76708" y="0"/>
                    <a:pt x="171323" y="0"/>
                  </a:cubicBezTo>
                  <a:lnTo>
                    <a:pt x="666115" y="0"/>
                  </a:lnTo>
                  <a:lnTo>
                    <a:pt x="666115" y="6350"/>
                  </a:lnTo>
                  <a:lnTo>
                    <a:pt x="666115" y="0"/>
                  </a:lnTo>
                  <a:lnTo>
                    <a:pt x="666115" y="6350"/>
                  </a:lnTo>
                  <a:lnTo>
                    <a:pt x="666115" y="0"/>
                  </a:lnTo>
                  <a:cubicBezTo>
                    <a:pt x="760730" y="0"/>
                    <a:pt x="837438" y="76708"/>
                    <a:pt x="837438" y="171323"/>
                  </a:cubicBezTo>
                  <a:lnTo>
                    <a:pt x="831088" y="171323"/>
                  </a:lnTo>
                  <a:lnTo>
                    <a:pt x="837438" y="171323"/>
                  </a:lnTo>
                  <a:lnTo>
                    <a:pt x="837438" y="666115"/>
                  </a:lnTo>
                  <a:lnTo>
                    <a:pt x="831088" y="666115"/>
                  </a:lnTo>
                  <a:lnTo>
                    <a:pt x="837438" y="666115"/>
                  </a:lnTo>
                  <a:cubicBezTo>
                    <a:pt x="837438" y="760730"/>
                    <a:pt x="760730" y="837438"/>
                    <a:pt x="666115" y="837438"/>
                  </a:cubicBezTo>
                  <a:lnTo>
                    <a:pt x="666115" y="831088"/>
                  </a:lnTo>
                  <a:lnTo>
                    <a:pt x="666115" y="837438"/>
                  </a:lnTo>
                  <a:lnTo>
                    <a:pt x="171323" y="837438"/>
                  </a:lnTo>
                  <a:lnTo>
                    <a:pt x="171323" y="831088"/>
                  </a:lnTo>
                  <a:lnTo>
                    <a:pt x="171323" y="837438"/>
                  </a:lnTo>
                  <a:cubicBezTo>
                    <a:pt x="76708" y="837438"/>
                    <a:pt x="0" y="760730"/>
                    <a:pt x="0" y="666115"/>
                  </a:cubicBezTo>
                  <a:lnTo>
                    <a:pt x="0" y="171323"/>
                  </a:lnTo>
                  <a:lnTo>
                    <a:pt x="6350" y="171323"/>
                  </a:lnTo>
                  <a:lnTo>
                    <a:pt x="0" y="171323"/>
                  </a:lnTo>
                  <a:moveTo>
                    <a:pt x="12700" y="171323"/>
                  </a:moveTo>
                  <a:lnTo>
                    <a:pt x="12700" y="666115"/>
                  </a:lnTo>
                  <a:lnTo>
                    <a:pt x="6350" y="666115"/>
                  </a:lnTo>
                  <a:lnTo>
                    <a:pt x="12700" y="666115"/>
                  </a:lnTo>
                  <a:cubicBezTo>
                    <a:pt x="12700" y="753745"/>
                    <a:pt x="83693" y="824738"/>
                    <a:pt x="171323" y="824738"/>
                  </a:cubicBezTo>
                  <a:lnTo>
                    <a:pt x="666115" y="824738"/>
                  </a:lnTo>
                  <a:cubicBezTo>
                    <a:pt x="753745" y="824738"/>
                    <a:pt x="824738" y="753745"/>
                    <a:pt x="824738" y="666115"/>
                  </a:cubicBezTo>
                  <a:lnTo>
                    <a:pt x="824738" y="171323"/>
                  </a:lnTo>
                  <a:cubicBezTo>
                    <a:pt x="824738" y="83693"/>
                    <a:pt x="753745" y="12700"/>
                    <a:pt x="666115" y="12700"/>
                  </a:cubicBezTo>
                  <a:lnTo>
                    <a:pt x="171323" y="12700"/>
                  </a:lnTo>
                  <a:lnTo>
                    <a:pt x="171323" y="6350"/>
                  </a:lnTo>
                  <a:lnTo>
                    <a:pt x="171323" y="12700"/>
                  </a:lnTo>
                  <a:cubicBezTo>
                    <a:pt x="83693" y="12700"/>
                    <a:pt x="12700" y="83693"/>
                    <a:pt x="12700" y="171323"/>
                  </a:cubicBezTo>
                  <a:close/>
                </a:path>
              </a:pathLst>
            </a:custGeom>
            <a:solidFill>
              <a:srgbClr val="971B55"/>
            </a:solidFill>
          </p:spPr>
        </p:sp>
      </p:grpSp>
      <p:sp>
        <p:nvSpPr>
          <p:cNvPr id="21" name="TextBox 21"/>
          <p:cNvSpPr txBox="1"/>
          <p:nvPr/>
        </p:nvSpPr>
        <p:spPr>
          <a:xfrm>
            <a:off x="1408717" y="4544348"/>
            <a:ext cx="69235" cy="519201"/>
          </a:xfrm>
          <a:prstGeom prst="rect">
            <a:avLst/>
          </a:prstGeom>
        </p:spPr>
        <p:txBody>
          <a:bodyPr lIns="0" tIns="0" rIns="0" bIns="0" rtlCol="0" anchor="t">
            <a:spAutoFit/>
          </a:bodyPr>
          <a:lstStyle/>
          <a:p>
            <a:pPr algn="ctr">
              <a:lnSpc>
                <a:spcPts val="4058"/>
              </a:lnSpc>
            </a:pPr>
            <a:r>
              <a:rPr lang="en-US" sz="3247">
                <a:solidFill>
                  <a:srgbClr val="E5E0DF"/>
                </a:solidFill>
                <a:latin typeface="Overpass Bold"/>
              </a:rPr>
              <a:t>2</a:t>
            </a:r>
          </a:p>
        </p:txBody>
      </p:sp>
      <p:sp>
        <p:nvSpPr>
          <p:cNvPr id="22" name="TextBox 22"/>
          <p:cNvSpPr txBox="1"/>
          <p:nvPr/>
        </p:nvSpPr>
        <p:spPr>
          <a:xfrm>
            <a:off x="3046869" y="4572030"/>
            <a:ext cx="3253859" cy="414278"/>
          </a:xfrm>
          <a:prstGeom prst="rect">
            <a:avLst/>
          </a:prstGeom>
        </p:spPr>
        <p:txBody>
          <a:bodyPr lIns="0" tIns="0" rIns="0" bIns="0" rtlCol="0" anchor="t">
            <a:spAutoFit/>
          </a:bodyPr>
          <a:lstStyle/>
          <a:p>
            <a:pPr algn="l">
              <a:lnSpc>
                <a:spcPts val="3382"/>
              </a:lnSpc>
            </a:pPr>
            <a:r>
              <a:rPr lang="en-US" sz="2706" spc="-81">
                <a:solidFill>
                  <a:srgbClr val="E5E0DF"/>
                </a:solidFill>
                <a:latin typeface="Overpass Bold"/>
              </a:rPr>
              <a:t>Saha Denetimi</a:t>
            </a:r>
          </a:p>
        </p:txBody>
      </p:sp>
      <p:sp>
        <p:nvSpPr>
          <p:cNvPr id="23" name="TextBox 23"/>
          <p:cNvSpPr txBox="1"/>
          <p:nvPr/>
        </p:nvSpPr>
        <p:spPr>
          <a:xfrm>
            <a:off x="3046869" y="5109299"/>
            <a:ext cx="9546759" cy="1361271"/>
          </a:xfrm>
          <a:prstGeom prst="rect">
            <a:avLst/>
          </a:prstGeom>
        </p:spPr>
        <p:txBody>
          <a:bodyPr lIns="0" tIns="0" rIns="0" bIns="0" rtlCol="0" anchor="t">
            <a:spAutoFit/>
          </a:bodyPr>
          <a:lstStyle/>
          <a:p>
            <a:pPr algn="l">
              <a:lnSpc>
                <a:spcPts val="3463"/>
              </a:lnSpc>
            </a:pPr>
            <a:r>
              <a:rPr lang="en-US" sz="2165">
                <a:solidFill>
                  <a:srgbClr val="E5E0DF"/>
                </a:solidFill>
                <a:latin typeface="Overpass"/>
              </a:rPr>
              <a:t>Daha sonra, akreditasyon kuruluşu tarafından şirketin iş yerleri ziyaret edilir. Çalışma koşulları, ekipman ve prosedürlerin ISO 45001 şartlarına uygun olduğu doğrulanır.</a:t>
            </a:r>
          </a:p>
        </p:txBody>
      </p:sp>
      <p:grpSp>
        <p:nvGrpSpPr>
          <p:cNvPr id="24" name="Group 24"/>
          <p:cNvGrpSpPr/>
          <p:nvPr/>
        </p:nvGrpSpPr>
        <p:grpSpPr>
          <a:xfrm>
            <a:off x="1752600" y="7562626"/>
            <a:ext cx="962174" cy="54918"/>
            <a:chOff x="0" y="0"/>
            <a:chExt cx="1282898" cy="73223"/>
          </a:xfrm>
        </p:grpSpPr>
        <p:sp>
          <p:nvSpPr>
            <p:cNvPr id="25" name="Freeform 25"/>
            <p:cNvSpPr/>
            <p:nvPr/>
          </p:nvSpPr>
          <p:spPr>
            <a:xfrm>
              <a:off x="0" y="0"/>
              <a:ext cx="1282827" cy="73279"/>
            </a:xfrm>
            <a:custGeom>
              <a:avLst/>
              <a:gdLst/>
              <a:ahLst/>
              <a:cxnLst/>
              <a:rect l="l" t="t" r="r" b="b"/>
              <a:pathLst>
                <a:path w="1282827" h="73279">
                  <a:moveTo>
                    <a:pt x="0" y="36576"/>
                  </a:moveTo>
                  <a:cubicBezTo>
                    <a:pt x="0" y="16383"/>
                    <a:pt x="16383" y="0"/>
                    <a:pt x="36576" y="0"/>
                  </a:cubicBezTo>
                  <a:lnTo>
                    <a:pt x="1246251" y="0"/>
                  </a:lnTo>
                  <a:cubicBezTo>
                    <a:pt x="1266444" y="0"/>
                    <a:pt x="1282827" y="16383"/>
                    <a:pt x="1282827" y="36576"/>
                  </a:cubicBezTo>
                  <a:cubicBezTo>
                    <a:pt x="1282827" y="56769"/>
                    <a:pt x="1266444" y="73152"/>
                    <a:pt x="1246251" y="73152"/>
                  </a:cubicBezTo>
                  <a:lnTo>
                    <a:pt x="36576" y="73152"/>
                  </a:lnTo>
                  <a:cubicBezTo>
                    <a:pt x="16383" y="73279"/>
                    <a:pt x="0" y="56769"/>
                    <a:pt x="0" y="36576"/>
                  </a:cubicBezTo>
                  <a:close/>
                </a:path>
              </a:pathLst>
            </a:custGeom>
            <a:solidFill>
              <a:srgbClr val="971B55"/>
            </a:solidFill>
          </p:spPr>
        </p:sp>
      </p:grpSp>
      <p:grpSp>
        <p:nvGrpSpPr>
          <p:cNvPr id="26" name="Group 26"/>
          <p:cNvGrpSpPr/>
          <p:nvPr/>
        </p:nvGrpSpPr>
        <p:grpSpPr>
          <a:xfrm>
            <a:off x="1129307" y="7276059"/>
            <a:ext cx="628055" cy="628055"/>
            <a:chOff x="0" y="0"/>
            <a:chExt cx="837407" cy="837407"/>
          </a:xfrm>
        </p:grpSpPr>
        <p:sp>
          <p:nvSpPr>
            <p:cNvPr id="27" name="Freeform 27"/>
            <p:cNvSpPr/>
            <p:nvPr/>
          </p:nvSpPr>
          <p:spPr>
            <a:xfrm>
              <a:off x="6350" y="6350"/>
              <a:ext cx="824738" cy="824738"/>
            </a:xfrm>
            <a:custGeom>
              <a:avLst/>
              <a:gdLst/>
              <a:ahLst/>
              <a:cxnLst/>
              <a:rect l="l" t="t" r="r" b="b"/>
              <a:pathLst>
                <a:path w="824738" h="824738">
                  <a:moveTo>
                    <a:pt x="0" y="164973"/>
                  </a:moveTo>
                  <a:cubicBezTo>
                    <a:pt x="0" y="73914"/>
                    <a:pt x="73914" y="0"/>
                    <a:pt x="164973" y="0"/>
                  </a:cubicBezTo>
                  <a:lnTo>
                    <a:pt x="659765" y="0"/>
                  </a:lnTo>
                  <a:cubicBezTo>
                    <a:pt x="750824" y="0"/>
                    <a:pt x="824738" y="73914"/>
                    <a:pt x="824738" y="164973"/>
                  </a:cubicBezTo>
                  <a:lnTo>
                    <a:pt x="824738" y="659765"/>
                  </a:lnTo>
                  <a:cubicBezTo>
                    <a:pt x="824738" y="750824"/>
                    <a:pt x="750824" y="824738"/>
                    <a:pt x="659765" y="824738"/>
                  </a:cubicBezTo>
                  <a:lnTo>
                    <a:pt x="164973" y="824738"/>
                  </a:lnTo>
                  <a:cubicBezTo>
                    <a:pt x="73914" y="824738"/>
                    <a:pt x="0" y="750824"/>
                    <a:pt x="0" y="659765"/>
                  </a:cubicBezTo>
                  <a:close/>
                </a:path>
              </a:pathLst>
            </a:custGeom>
            <a:solidFill>
              <a:srgbClr val="7E023C"/>
            </a:solidFill>
          </p:spPr>
        </p:sp>
        <p:sp>
          <p:nvSpPr>
            <p:cNvPr id="28" name="Freeform 28"/>
            <p:cNvSpPr/>
            <p:nvPr/>
          </p:nvSpPr>
          <p:spPr>
            <a:xfrm>
              <a:off x="0" y="0"/>
              <a:ext cx="837438" cy="837438"/>
            </a:xfrm>
            <a:custGeom>
              <a:avLst/>
              <a:gdLst/>
              <a:ahLst/>
              <a:cxnLst/>
              <a:rect l="l" t="t" r="r" b="b"/>
              <a:pathLst>
                <a:path w="837438" h="837438">
                  <a:moveTo>
                    <a:pt x="0" y="171323"/>
                  </a:moveTo>
                  <a:cubicBezTo>
                    <a:pt x="0" y="76708"/>
                    <a:pt x="76708" y="0"/>
                    <a:pt x="171323" y="0"/>
                  </a:cubicBezTo>
                  <a:lnTo>
                    <a:pt x="666115" y="0"/>
                  </a:lnTo>
                  <a:lnTo>
                    <a:pt x="666115" y="6350"/>
                  </a:lnTo>
                  <a:lnTo>
                    <a:pt x="666115" y="0"/>
                  </a:lnTo>
                  <a:lnTo>
                    <a:pt x="666115" y="6350"/>
                  </a:lnTo>
                  <a:lnTo>
                    <a:pt x="666115" y="0"/>
                  </a:lnTo>
                  <a:cubicBezTo>
                    <a:pt x="760730" y="0"/>
                    <a:pt x="837438" y="76708"/>
                    <a:pt x="837438" y="171323"/>
                  </a:cubicBezTo>
                  <a:lnTo>
                    <a:pt x="831088" y="171323"/>
                  </a:lnTo>
                  <a:lnTo>
                    <a:pt x="837438" y="171323"/>
                  </a:lnTo>
                  <a:lnTo>
                    <a:pt x="837438" y="666115"/>
                  </a:lnTo>
                  <a:lnTo>
                    <a:pt x="831088" y="666115"/>
                  </a:lnTo>
                  <a:lnTo>
                    <a:pt x="837438" y="666115"/>
                  </a:lnTo>
                  <a:cubicBezTo>
                    <a:pt x="837438" y="760730"/>
                    <a:pt x="760730" y="837438"/>
                    <a:pt x="666115" y="837438"/>
                  </a:cubicBezTo>
                  <a:lnTo>
                    <a:pt x="666115" y="831088"/>
                  </a:lnTo>
                  <a:lnTo>
                    <a:pt x="666115" y="837438"/>
                  </a:lnTo>
                  <a:lnTo>
                    <a:pt x="171323" y="837438"/>
                  </a:lnTo>
                  <a:lnTo>
                    <a:pt x="171323" y="831088"/>
                  </a:lnTo>
                  <a:lnTo>
                    <a:pt x="171323" y="837438"/>
                  </a:lnTo>
                  <a:cubicBezTo>
                    <a:pt x="76708" y="837438"/>
                    <a:pt x="0" y="760730"/>
                    <a:pt x="0" y="666115"/>
                  </a:cubicBezTo>
                  <a:lnTo>
                    <a:pt x="0" y="171323"/>
                  </a:lnTo>
                  <a:lnTo>
                    <a:pt x="6350" y="171323"/>
                  </a:lnTo>
                  <a:lnTo>
                    <a:pt x="0" y="171323"/>
                  </a:lnTo>
                  <a:moveTo>
                    <a:pt x="12700" y="171323"/>
                  </a:moveTo>
                  <a:lnTo>
                    <a:pt x="12700" y="666115"/>
                  </a:lnTo>
                  <a:lnTo>
                    <a:pt x="6350" y="666115"/>
                  </a:lnTo>
                  <a:lnTo>
                    <a:pt x="12700" y="666115"/>
                  </a:lnTo>
                  <a:cubicBezTo>
                    <a:pt x="12700" y="753745"/>
                    <a:pt x="83693" y="824738"/>
                    <a:pt x="171323" y="824738"/>
                  </a:cubicBezTo>
                  <a:lnTo>
                    <a:pt x="666115" y="824738"/>
                  </a:lnTo>
                  <a:cubicBezTo>
                    <a:pt x="753745" y="824738"/>
                    <a:pt x="824738" y="753745"/>
                    <a:pt x="824738" y="666115"/>
                  </a:cubicBezTo>
                  <a:lnTo>
                    <a:pt x="824738" y="171323"/>
                  </a:lnTo>
                  <a:cubicBezTo>
                    <a:pt x="824738" y="83693"/>
                    <a:pt x="753745" y="12700"/>
                    <a:pt x="666115" y="12700"/>
                  </a:cubicBezTo>
                  <a:lnTo>
                    <a:pt x="171323" y="12700"/>
                  </a:lnTo>
                  <a:lnTo>
                    <a:pt x="171323" y="6350"/>
                  </a:lnTo>
                  <a:lnTo>
                    <a:pt x="171323" y="12700"/>
                  </a:lnTo>
                  <a:cubicBezTo>
                    <a:pt x="83693" y="12700"/>
                    <a:pt x="12700" y="83693"/>
                    <a:pt x="12700" y="171323"/>
                  </a:cubicBezTo>
                  <a:close/>
                </a:path>
              </a:pathLst>
            </a:custGeom>
            <a:solidFill>
              <a:srgbClr val="971B55"/>
            </a:solidFill>
          </p:spPr>
        </p:sp>
      </p:grpSp>
      <p:sp>
        <p:nvSpPr>
          <p:cNvPr id="29" name="TextBox 29"/>
          <p:cNvSpPr txBox="1"/>
          <p:nvPr/>
        </p:nvSpPr>
        <p:spPr>
          <a:xfrm>
            <a:off x="1411099" y="7282785"/>
            <a:ext cx="64324" cy="519201"/>
          </a:xfrm>
          <a:prstGeom prst="rect">
            <a:avLst/>
          </a:prstGeom>
        </p:spPr>
        <p:txBody>
          <a:bodyPr lIns="0" tIns="0" rIns="0" bIns="0" rtlCol="0" anchor="t">
            <a:spAutoFit/>
          </a:bodyPr>
          <a:lstStyle/>
          <a:p>
            <a:pPr algn="ctr">
              <a:lnSpc>
                <a:spcPts val="4058"/>
              </a:lnSpc>
            </a:pPr>
            <a:r>
              <a:rPr lang="en-US" sz="3247">
                <a:solidFill>
                  <a:srgbClr val="E5E0DF"/>
                </a:solidFill>
                <a:latin typeface="Overpass Bold"/>
              </a:rPr>
              <a:t>3</a:t>
            </a:r>
          </a:p>
        </p:txBody>
      </p:sp>
      <p:sp>
        <p:nvSpPr>
          <p:cNvPr id="30" name="TextBox 30"/>
          <p:cNvSpPr txBox="1"/>
          <p:nvPr/>
        </p:nvSpPr>
        <p:spPr>
          <a:xfrm>
            <a:off x="3046869" y="7310467"/>
            <a:ext cx="3253859" cy="414277"/>
          </a:xfrm>
          <a:prstGeom prst="rect">
            <a:avLst/>
          </a:prstGeom>
        </p:spPr>
        <p:txBody>
          <a:bodyPr lIns="0" tIns="0" rIns="0" bIns="0" rtlCol="0" anchor="t">
            <a:spAutoFit/>
          </a:bodyPr>
          <a:lstStyle/>
          <a:p>
            <a:pPr algn="l">
              <a:lnSpc>
                <a:spcPts val="3382"/>
              </a:lnSpc>
            </a:pPr>
            <a:r>
              <a:rPr lang="en-US" sz="2706" spc="-81">
                <a:solidFill>
                  <a:srgbClr val="E5E0DF"/>
                </a:solidFill>
                <a:latin typeface="Overpass Bold"/>
              </a:rPr>
              <a:t>Sertifika Onayı</a:t>
            </a:r>
          </a:p>
        </p:txBody>
      </p:sp>
      <p:sp>
        <p:nvSpPr>
          <p:cNvPr id="31" name="TextBox 31"/>
          <p:cNvSpPr txBox="1"/>
          <p:nvPr/>
        </p:nvSpPr>
        <p:spPr>
          <a:xfrm>
            <a:off x="3046869" y="7847736"/>
            <a:ext cx="9546759" cy="1361271"/>
          </a:xfrm>
          <a:prstGeom prst="rect">
            <a:avLst/>
          </a:prstGeom>
        </p:spPr>
        <p:txBody>
          <a:bodyPr lIns="0" tIns="0" rIns="0" bIns="0" rtlCol="0" anchor="t">
            <a:spAutoFit/>
          </a:bodyPr>
          <a:lstStyle/>
          <a:p>
            <a:pPr algn="l">
              <a:lnSpc>
                <a:spcPts val="3463"/>
              </a:lnSpc>
            </a:pPr>
            <a:r>
              <a:rPr lang="en-US" sz="2165">
                <a:solidFill>
                  <a:srgbClr val="E5E0DF"/>
                </a:solidFill>
                <a:latin typeface="Overpass"/>
              </a:rPr>
              <a:t>Başarılı saha denetiminin ardından, şirket ISO 45001 sertifikasını almaya hak kazanır. Sertifika, OHS yönetim sisteminin uluslararası standartlara uygunluğunu kanıtlar.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C0C0C"/>
            </a:solidFill>
          </p:spPr>
        </p:sp>
      </p:grpSp>
      <p:sp>
        <p:nvSpPr>
          <p:cNvPr id="5" name="Freeform 5" descr="preencoded.png"/>
          <p:cNvSpPr/>
          <p:nvPr/>
        </p:nvSpPr>
        <p:spPr>
          <a:xfrm>
            <a:off x="11430000" y="0"/>
            <a:ext cx="6858000" cy="10287000"/>
          </a:xfrm>
          <a:custGeom>
            <a:avLst/>
            <a:gdLst/>
            <a:ahLst/>
            <a:cxnLst/>
            <a:rect l="l" t="t" r="r" b="b"/>
            <a:pathLst>
              <a:path w="6858000" h="10287000">
                <a:moveTo>
                  <a:pt x="0" y="0"/>
                </a:moveTo>
                <a:lnTo>
                  <a:pt x="6858000" y="0"/>
                </a:lnTo>
                <a:lnTo>
                  <a:pt x="6858000" y="10287000"/>
                </a:lnTo>
                <a:lnTo>
                  <a:pt x="0" y="10287000"/>
                </a:lnTo>
                <a:lnTo>
                  <a:pt x="0" y="0"/>
                </a:lnTo>
                <a:close/>
              </a:path>
            </a:pathLst>
          </a:custGeom>
          <a:blipFill>
            <a:blip r:embed="rId4"/>
            <a:stretch>
              <a:fillRect/>
            </a:stretch>
          </a:blipFill>
        </p:spPr>
      </p:sp>
      <p:sp>
        <p:nvSpPr>
          <p:cNvPr id="6" name="TextBox 6"/>
          <p:cNvSpPr txBox="1"/>
          <p:nvPr/>
        </p:nvSpPr>
        <p:spPr>
          <a:xfrm>
            <a:off x="1028700" y="1875899"/>
            <a:ext cx="6760845" cy="938451"/>
          </a:xfrm>
          <a:prstGeom prst="rect">
            <a:avLst/>
          </a:prstGeom>
        </p:spPr>
        <p:txBody>
          <a:bodyPr lIns="0" tIns="0" rIns="0" bIns="0" rtlCol="0" anchor="t">
            <a:spAutoFit/>
          </a:bodyPr>
          <a:lstStyle/>
          <a:p>
            <a:pPr algn="l">
              <a:lnSpc>
                <a:spcPts val="6834"/>
              </a:lnSpc>
            </a:pPr>
            <a:r>
              <a:rPr lang="en-US" sz="5467" spc="-163">
                <a:solidFill>
                  <a:srgbClr val="FFFFFF"/>
                </a:solidFill>
                <a:latin typeface="Overpass Bold"/>
              </a:rPr>
              <a:t>ISO 45001 İç Denetimi</a:t>
            </a:r>
          </a:p>
        </p:txBody>
      </p:sp>
      <p:sp>
        <p:nvSpPr>
          <p:cNvPr id="7" name="TextBox 7"/>
          <p:cNvSpPr txBox="1"/>
          <p:nvPr/>
        </p:nvSpPr>
        <p:spPr>
          <a:xfrm>
            <a:off x="1132939" y="3764935"/>
            <a:ext cx="9164121" cy="1818917"/>
          </a:xfrm>
          <a:prstGeom prst="rect">
            <a:avLst/>
          </a:prstGeom>
        </p:spPr>
        <p:txBody>
          <a:bodyPr lIns="0" tIns="0" rIns="0" bIns="0" rtlCol="0" anchor="t">
            <a:spAutoFit/>
          </a:bodyPr>
          <a:lstStyle/>
          <a:p>
            <a:pPr algn="l">
              <a:lnSpc>
                <a:spcPts val="3498"/>
              </a:lnSpc>
            </a:pPr>
            <a:r>
              <a:rPr lang="en-US" sz="2187">
                <a:solidFill>
                  <a:srgbClr val="E5E0DF"/>
                </a:solidFill>
                <a:latin typeface="Overpass"/>
              </a:rPr>
              <a:t>ISO 45001 standardının gerekliliklerini yerine getirmek ve sistemin etkinliğini değerlendirmek için düzenli iç denetimler yapılmalıdır. İç denetimler, iş sağlığı ve güvenliği performansını değerlendirmek, iyileştirme fırsatlarını belirlemek ve uyum sağlamak için önemlidir.</a:t>
            </a:r>
          </a:p>
        </p:txBody>
      </p:sp>
      <p:sp>
        <p:nvSpPr>
          <p:cNvPr id="8" name="TextBox 8"/>
          <p:cNvSpPr txBox="1"/>
          <p:nvPr/>
        </p:nvSpPr>
        <p:spPr>
          <a:xfrm>
            <a:off x="1132939" y="5854332"/>
            <a:ext cx="9164121" cy="1818917"/>
          </a:xfrm>
          <a:prstGeom prst="rect">
            <a:avLst/>
          </a:prstGeom>
        </p:spPr>
        <p:txBody>
          <a:bodyPr lIns="0" tIns="0" rIns="0" bIns="0" rtlCol="0" anchor="t">
            <a:spAutoFit/>
          </a:bodyPr>
          <a:lstStyle/>
          <a:p>
            <a:pPr algn="l">
              <a:lnSpc>
                <a:spcPts val="3498"/>
              </a:lnSpc>
            </a:pPr>
            <a:r>
              <a:rPr lang="en-US" sz="2187">
                <a:solidFill>
                  <a:srgbClr val="E5E0DF"/>
                </a:solidFill>
                <a:latin typeface="Overpass"/>
              </a:rPr>
              <a:t>İç denetimler, bağımsız bir gözlemci tarafından gerçekleştirilmeli ve sonuçları yönetim tarafından gözden geçirilmelidir. Elde edilen bulgulara dayanarak, uygun düzeltici ve önleyici önlemler alınmalı ve sistemin sürekli iyileştirilmesi sağlanmalıdır.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C0C0C"/>
            </a:solidFill>
          </p:spPr>
        </p:sp>
      </p:grpSp>
      <p:sp>
        <p:nvSpPr>
          <p:cNvPr id="5" name="Freeform 5" descr="preencoded.png"/>
          <p:cNvSpPr/>
          <p:nvPr/>
        </p:nvSpPr>
        <p:spPr>
          <a:xfrm>
            <a:off x="11430000" y="0"/>
            <a:ext cx="6858000" cy="10287000"/>
          </a:xfrm>
          <a:custGeom>
            <a:avLst/>
            <a:gdLst/>
            <a:ahLst/>
            <a:cxnLst/>
            <a:rect l="l" t="t" r="r" b="b"/>
            <a:pathLst>
              <a:path w="6858000" h="10287000">
                <a:moveTo>
                  <a:pt x="0" y="0"/>
                </a:moveTo>
                <a:lnTo>
                  <a:pt x="6858000" y="0"/>
                </a:lnTo>
                <a:lnTo>
                  <a:pt x="6858000" y="10287000"/>
                </a:lnTo>
                <a:lnTo>
                  <a:pt x="0" y="10287000"/>
                </a:lnTo>
                <a:lnTo>
                  <a:pt x="0" y="0"/>
                </a:lnTo>
                <a:close/>
              </a:path>
            </a:pathLst>
          </a:custGeom>
          <a:blipFill>
            <a:blip r:embed="rId4"/>
            <a:stretch>
              <a:fillRect/>
            </a:stretch>
          </a:blipFill>
        </p:spPr>
      </p:sp>
      <p:sp>
        <p:nvSpPr>
          <p:cNvPr id="6" name="TextBox 6"/>
          <p:cNvSpPr txBox="1"/>
          <p:nvPr/>
        </p:nvSpPr>
        <p:spPr>
          <a:xfrm>
            <a:off x="1028700" y="1860362"/>
            <a:ext cx="8628638" cy="938451"/>
          </a:xfrm>
          <a:prstGeom prst="rect">
            <a:avLst/>
          </a:prstGeom>
        </p:spPr>
        <p:txBody>
          <a:bodyPr lIns="0" tIns="0" rIns="0" bIns="0" rtlCol="0" anchor="t">
            <a:spAutoFit/>
          </a:bodyPr>
          <a:lstStyle/>
          <a:p>
            <a:pPr algn="l">
              <a:lnSpc>
                <a:spcPts val="6834"/>
              </a:lnSpc>
            </a:pPr>
            <a:r>
              <a:rPr lang="en-US" sz="5467" spc="-163">
                <a:solidFill>
                  <a:srgbClr val="FFFFFF"/>
                </a:solidFill>
                <a:latin typeface="Overpass Bold"/>
              </a:rPr>
              <a:t>ISO 45001 Sistemi Kurulumu</a:t>
            </a:r>
          </a:p>
        </p:txBody>
      </p:sp>
      <p:sp>
        <p:nvSpPr>
          <p:cNvPr id="7" name="TextBox 7"/>
          <p:cNvSpPr txBox="1"/>
          <p:nvPr/>
        </p:nvSpPr>
        <p:spPr>
          <a:xfrm>
            <a:off x="1132939" y="3986986"/>
            <a:ext cx="9164121" cy="1818917"/>
          </a:xfrm>
          <a:prstGeom prst="rect">
            <a:avLst/>
          </a:prstGeom>
        </p:spPr>
        <p:txBody>
          <a:bodyPr lIns="0" tIns="0" rIns="0" bIns="0" rtlCol="0" anchor="t">
            <a:spAutoFit/>
          </a:bodyPr>
          <a:lstStyle/>
          <a:p>
            <a:pPr algn="l">
              <a:lnSpc>
                <a:spcPts val="3498"/>
              </a:lnSpc>
            </a:pPr>
            <a:r>
              <a:rPr lang="en-US" sz="2187">
                <a:solidFill>
                  <a:srgbClr val="E5E0DF"/>
                </a:solidFill>
                <a:latin typeface="Overpass"/>
              </a:rPr>
              <a:t>ISO 45001 iş sağlığı ve güvenliği yönetim sistemi kurulumu, işletmenin mevcut yapısına uygun ve kapsamlı bir süreçtir. İşletme bünyesindeki tüm riskler ve tehlikeler kapsamlı bir şekilde değerlendirilir, iyileştirme fırsatları tespit edilir ve gerekli iyileştirmeler yapılır.</a:t>
            </a:r>
          </a:p>
        </p:txBody>
      </p:sp>
      <p:sp>
        <p:nvSpPr>
          <p:cNvPr id="8" name="TextBox 8"/>
          <p:cNvSpPr txBox="1"/>
          <p:nvPr/>
        </p:nvSpPr>
        <p:spPr>
          <a:xfrm>
            <a:off x="1132939" y="6076385"/>
            <a:ext cx="9164121" cy="1374666"/>
          </a:xfrm>
          <a:prstGeom prst="rect">
            <a:avLst/>
          </a:prstGeom>
        </p:spPr>
        <p:txBody>
          <a:bodyPr lIns="0" tIns="0" rIns="0" bIns="0" rtlCol="0" anchor="t">
            <a:spAutoFit/>
          </a:bodyPr>
          <a:lstStyle/>
          <a:p>
            <a:pPr algn="l">
              <a:lnSpc>
                <a:spcPts val="3498"/>
              </a:lnSpc>
            </a:pPr>
            <a:r>
              <a:rPr lang="en-US" sz="2187">
                <a:solidFill>
                  <a:srgbClr val="E5E0DF"/>
                </a:solidFill>
                <a:latin typeface="Overpass"/>
              </a:rPr>
              <a:t>Sistematik bir yaklaşımla oluşturulan ISO 45001 sistemi, işletmedeki çalışan sağlığı ve güvenliğini en üst seviyeye çıkarmak için gerekli politika, hedef ve prosedürlerin belirlenmesi ile hayata geçirilir.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C0C0C"/>
            </a:solidFill>
          </p:spPr>
        </p:sp>
      </p:grpSp>
      <p:sp>
        <p:nvSpPr>
          <p:cNvPr id="5" name="Freeform 5"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a:stretch>
          </a:blipFill>
        </p:spPr>
      </p:sp>
      <p:grpSp>
        <p:nvGrpSpPr>
          <p:cNvPr id="6" name="Group 6"/>
          <p:cNvGrpSpPr/>
          <p:nvPr/>
        </p:nvGrpSpPr>
        <p:grpSpPr>
          <a:xfrm>
            <a:off x="0" y="0"/>
            <a:ext cx="18288000" cy="10287000"/>
            <a:chOff x="0" y="0"/>
            <a:chExt cx="24384000" cy="13716000"/>
          </a:xfrm>
        </p:grpSpPr>
        <p:sp>
          <p:nvSpPr>
            <p:cNvPr id="7" name="Freeform 7"/>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C0C0C">
                <a:alpha val="80000"/>
              </a:srgbClr>
            </a:solidFill>
          </p:spPr>
        </p:sp>
      </p:grpSp>
      <p:sp>
        <p:nvSpPr>
          <p:cNvPr id="8" name="TextBox 8"/>
          <p:cNvSpPr txBox="1"/>
          <p:nvPr/>
        </p:nvSpPr>
        <p:spPr>
          <a:xfrm>
            <a:off x="2528321" y="478512"/>
            <a:ext cx="8270409" cy="938451"/>
          </a:xfrm>
          <a:prstGeom prst="rect">
            <a:avLst/>
          </a:prstGeom>
        </p:spPr>
        <p:txBody>
          <a:bodyPr lIns="0" tIns="0" rIns="0" bIns="0" rtlCol="0" anchor="t">
            <a:spAutoFit/>
          </a:bodyPr>
          <a:lstStyle/>
          <a:p>
            <a:pPr algn="l">
              <a:lnSpc>
                <a:spcPts val="6834"/>
              </a:lnSpc>
            </a:pPr>
            <a:r>
              <a:rPr lang="en-US" sz="5467" spc="-163">
                <a:solidFill>
                  <a:srgbClr val="FFFFFF"/>
                </a:solidFill>
                <a:latin typeface="Overpass Bold"/>
              </a:rPr>
              <a:t>ISO 45001 Sistemi Yönetimi</a:t>
            </a:r>
          </a:p>
        </p:txBody>
      </p:sp>
      <p:sp>
        <p:nvSpPr>
          <p:cNvPr id="9" name="Freeform 9" descr="preencoded.png"/>
          <p:cNvSpPr/>
          <p:nvPr/>
        </p:nvSpPr>
        <p:spPr>
          <a:xfrm>
            <a:off x="2935486" y="2452985"/>
            <a:ext cx="1388715" cy="2221855"/>
          </a:xfrm>
          <a:custGeom>
            <a:avLst/>
            <a:gdLst/>
            <a:ahLst/>
            <a:cxnLst/>
            <a:rect l="l" t="t" r="r" b="b"/>
            <a:pathLst>
              <a:path w="1388715" h="2221855">
                <a:moveTo>
                  <a:pt x="0" y="0"/>
                </a:moveTo>
                <a:lnTo>
                  <a:pt x="1388715" y="0"/>
                </a:lnTo>
                <a:lnTo>
                  <a:pt x="1388715" y="2221855"/>
                </a:lnTo>
                <a:lnTo>
                  <a:pt x="0" y="2221855"/>
                </a:lnTo>
                <a:lnTo>
                  <a:pt x="0" y="0"/>
                </a:lnTo>
                <a:close/>
              </a:path>
            </a:pathLst>
          </a:custGeom>
          <a:blipFill>
            <a:blip r:embed="rId5"/>
            <a:stretch>
              <a:fillRect l="-126" r="-126"/>
            </a:stretch>
          </a:blipFill>
        </p:spPr>
      </p:sp>
      <p:sp>
        <p:nvSpPr>
          <p:cNvPr id="10" name="TextBox 10"/>
          <p:cNvSpPr txBox="1"/>
          <p:nvPr/>
        </p:nvSpPr>
        <p:spPr>
          <a:xfrm>
            <a:off x="4832211" y="2690694"/>
            <a:ext cx="3288982" cy="428268"/>
          </a:xfrm>
          <a:prstGeom prst="rect">
            <a:avLst/>
          </a:prstGeom>
        </p:spPr>
        <p:txBody>
          <a:bodyPr lIns="0" tIns="0" rIns="0" bIns="0" rtlCol="0" anchor="t">
            <a:spAutoFit/>
          </a:bodyPr>
          <a:lstStyle/>
          <a:p>
            <a:pPr algn="l">
              <a:lnSpc>
                <a:spcPts val="3417"/>
              </a:lnSpc>
            </a:pPr>
            <a:r>
              <a:rPr lang="en-US" sz="2733" spc="-82">
                <a:solidFill>
                  <a:srgbClr val="E5E0DF"/>
                </a:solidFill>
                <a:latin typeface="Overpass Bold"/>
              </a:rPr>
              <a:t>Liderlik ve Katılım</a:t>
            </a:r>
          </a:p>
        </p:txBody>
      </p:sp>
      <p:sp>
        <p:nvSpPr>
          <p:cNvPr id="11" name="TextBox 11"/>
          <p:cNvSpPr txBox="1"/>
          <p:nvPr/>
        </p:nvSpPr>
        <p:spPr>
          <a:xfrm>
            <a:off x="4832211" y="3243590"/>
            <a:ext cx="10428714" cy="930414"/>
          </a:xfrm>
          <a:prstGeom prst="rect">
            <a:avLst/>
          </a:prstGeom>
        </p:spPr>
        <p:txBody>
          <a:bodyPr lIns="0" tIns="0" rIns="0" bIns="0" rtlCol="0" anchor="t">
            <a:spAutoFit/>
          </a:bodyPr>
          <a:lstStyle/>
          <a:p>
            <a:pPr algn="l">
              <a:lnSpc>
                <a:spcPts val="3498"/>
              </a:lnSpc>
            </a:pPr>
            <a:r>
              <a:rPr lang="en-US" sz="2187">
                <a:solidFill>
                  <a:srgbClr val="E5E0DF"/>
                </a:solidFill>
                <a:latin typeface="Overpass"/>
              </a:rPr>
              <a:t>Üst yönetim, ISO 45001 sisteminin başarılı bir şekilde uygulanması ve sürekliliği için gerekli liderliği ve katılımı sağlamalıdır.</a:t>
            </a:r>
          </a:p>
        </p:txBody>
      </p:sp>
      <p:sp>
        <p:nvSpPr>
          <p:cNvPr id="12" name="Freeform 12" descr="preencoded.png"/>
          <p:cNvSpPr/>
          <p:nvPr/>
        </p:nvSpPr>
        <p:spPr>
          <a:xfrm>
            <a:off x="2935486" y="4674840"/>
            <a:ext cx="1388715" cy="2221855"/>
          </a:xfrm>
          <a:custGeom>
            <a:avLst/>
            <a:gdLst/>
            <a:ahLst/>
            <a:cxnLst/>
            <a:rect l="l" t="t" r="r" b="b"/>
            <a:pathLst>
              <a:path w="1388715" h="2221855">
                <a:moveTo>
                  <a:pt x="0" y="0"/>
                </a:moveTo>
                <a:lnTo>
                  <a:pt x="1388715" y="0"/>
                </a:lnTo>
                <a:lnTo>
                  <a:pt x="1388715" y="2221855"/>
                </a:lnTo>
                <a:lnTo>
                  <a:pt x="0" y="2221855"/>
                </a:lnTo>
                <a:lnTo>
                  <a:pt x="0" y="0"/>
                </a:lnTo>
                <a:close/>
              </a:path>
            </a:pathLst>
          </a:custGeom>
          <a:blipFill>
            <a:blip r:embed="rId6"/>
            <a:stretch>
              <a:fillRect l="-126" r="-126"/>
            </a:stretch>
          </a:blipFill>
        </p:spPr>
      </p:sp>
      <p:sp>
        <p:nvSpPr>
          <p:cNvPr id="13" name="TextBox 13"/>
          <p:cNvSpPr txBox="1"/>
          <p:nvPr/>
        </p:nvSpPr>
        <p:spPr>
          <a:xfrm>
            <a:off x="4799171" y="4629403"/>
            <a:ext cx="3322022" cy="428268"/>
          </a:xfrm>
          <a:prstGeom prst="rect">
            <a:avLst/>
          </a:prstGeom>
        </p:spPr>
        <p:txBody>
          <a:bodyPr lIns="0" tIns="0" rIns="0" bIns="0" rtlCol="0" anchor="t">
            <a:spAutoFit/>
          </a:bodyPr>
          <a:lstStyle/>
          <a:p>
            <a:pPr algn="l">
              <a:lnSpc>
                <a:spcPts val="3417"/>
              </a:lnSpc>
            </a:pPr>
            <a:r>
              <a:rPr lang="en-US" sz="2733" spc="-82">
                <a:solidFill>
                  <a:srgbClr val="E5E0DF"/>
                </a:solidFill>
                <a:latin typeface="Overpass Bold"/>
              </a:rPr>
              <a:t>Planlama ve Uygulama</a:t>
            </a:r>
          </a:p>
        </p:txBody>
      </p:sp>
      <p:sp>
        <p:nvSpPr>
          <p:cNvPr id="14" name="TextBox 14"/>
          <p:cNvSpPr txBox="1"/>
          <p:nvPr/>
        </p:nvSpPr>
        <p:spPr>
          <a:xfrm>
            <a:off x="4832211" y="5465445"/>
            <a:ext cx="10428714" cy="930414"/>
          </a:xfrm>
          <a:prstGeom prst="rect">
            <a:avLst/>
          </a:prstGeom>
        </p:spPr>
        <p:txBody>
          <a:bodyPr lIns="0" tIns="0" rIns="0" bIns="0" rtlCol="0" anchor="t">
            <a:spAutoFit/>
          </a:bodyPr>
          <a:lstStyle/>
          <a:p>
            <a:pPr algn="l">
              <a:lnSpc>
                <a:spcPts val="3498"/>
              </a:lnSpc>
            </a:pPr>
            <a:r>
              <a:rPr lang="en-US" sz="2187">
                <a:solidFill>
                  <a:srgbClr val="E5E0DF"/>
                </a:solidFill>
                <a:latin typeface="Overpass"/>
              </a:rPr>
              <a:t>Organizasyon, iş sağlığı ve güvenliği riskleri ve fırsatlarını belirleyip, kontrol önlemlerini planlamalı ve uygulamalıdır.</a:t>
            </a:r>
          </a:p>
        </p:txBody>
      </p:sp>
      <p:sp>
        <p:nvSpPr>
          <p:cNvPr id="15" name="Freeform 15" descr="preencoded.png"/>
          <p:cNvSpPr/>
          <p:nvPr/>
        </p:nvSpPr>
        <p:spPr>
          <a:xfrm>
            <a:off x="2935486" y="6896695"/>
            <a:ext cx="1388715" cy="2221855"/>
          </a:xfrm>
          <a:custGeom>
            <a:avLst/>
            <a:gdLst/>
            <a:ahLst/>
            <a:cxnLst/>
            <a:rect l="l" t="t" r="r" b="b"/>
            <a:pathLst>
              <a:path w="1388715" h="2221855">
                <a:moveTo>
                  <a:pt x="0" y="0"/>
                </a:moveTo>
                <a:lnTo>
                  <a:pt x="1388715" y="0"/>
                </a:lnTo>
                <a:lnTo>
                  <a:pt x="1388715" y="2221855"/>
                </a:lnTo>
                <a:lnTo>
                  <a:pt x="0" y="2221855"/>
                </a:lnTo>
                <a:lnTo>
                  <a:pt x="0" y="0"/>
                </a:lnTo>
                <a:close/>
              </a:path>
            </a:pathLst>
          </a:custGeom>
          <a:blipFill>
            <a:blip r:embed="rId7"/>
            <a:stretch>
              <a:fillRect l="-126" r="-126"/>
            </a:stretch>
          </a:blipFill>
        </p:spPr>
      </p:sp>
      <p:sp>
        <p:nvSpPr>
          <p:cNvPr id="16" name="TextBox 16"/>
          <p:cNvSpPr txBox="1"/>
          <p:nvPr/>
        </p:nvSpPr>
        <p:spPr>
          <a:xfrm>
            <a:off x="4832211" y="7134404"/>
            <a:ext cx="3288982" cy="428268"/>
          </a:xfrm>
          <a:prstGeom prst="rect">
            <a:avLst/>
          </a:prstGeom>
        </p:spPr>
        <p:txBody>
          <a:bodyPr lIns="0" tIns="0" rIns="0" bIns="0" rtlCol="0" anchor="t">
            <a:spAutoFit/>
          </a:bodyPr>
          <a:lstStyle/>
          <a:p>
            <a:pPr algn="l">
              <a:lnSpc>
                <a:spcPts val="3417"/>
              </a:lnSpc>
            </a:pPr>
            <a:r>
              <a:rPr lang="en-US" sz="2733" spc="-82">
                <a:solidFill>
                  <a:srgbClr val="E5E0DF"/>
                </a:solidFill>
                <a:latin typeface="Overpass Bold"/>
              </a:rPr>
              <a:t>İzleme ve Ölçme</a:t>
            </a:r>
          </a:p>
        </p:txBody>
      </p:sp>
      <p:sp>
        <p:nvSpPr>
          <p:cNvPr id="17" name="TextBox 17"/>
          <p:cNvSpPr txBox="1"/>
          <p:nvPr/>
        </p:nvSpPr>
        <p:spPr>
          <a:xfrm>
            <a:off x="4832211" y="7687300"/>
            <a:ext cx="10428714" cy="930414"/>
          </a:xfrm>
          <a:prstGeom prst="rect">
            <a:avLst/>
          </a:prstGeom>
        </p:spPr>
        <p:txBody>
          <a:bodyPr lIns="0" tIns="0" rIns="0" bIns="0" rtlCol="0" anchor="t">
            <a:spAutoFit/>
          </a:bodyPr>
          <a:lstStyle/>
          <a:p>
            <a:pPr algn="l">
              <a:lnSpc>
                <a:spcPts val="3498"/>
              </a:lnSpc>
            </a:pPr>
            <a:r>
              <a:rPr lang="en-US" sz="2187">
                <a:solidFill>
                  <a:srgbClr val="E5E0DF"/>
                </a:solidFill>
                <a:latin typeface="Overpass"/>
              </a:rPr>
              <a:t>ISO 45001 sisteminin performansı düzenli olarak izlenmeli ve ölçülmelidir. Elde edilen veriler analiz edilip, gerekli iyileştirmeler yapılmalıdır.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C0C0C"/>
            </a:solidFill>
          </p:spPr>
        </p:sp>
      </p:grpSp>
      <p:sp>
        <p:nvSpPr>
          <p:cNvPr id="5" name="TextBox 5"/>
          <p:cNvSpPr txBox="1"/>
          <p:nvPr/>
        </p:nvSpPr>
        <p:spPr>
          <a:xfrm>
            <a:off x="3023651" y="1498908"/>
            <a:ext cx="9028836" cy="938451"/>
          </a:xfrm>
          <a:prstGeom prst="rect">
            <a:avLst/>
          </a:prstGeom>
        </p:spPr>
        <p:txBody>
          <a:bodyPr lIns="0" tIns="0" rIns="0" bIns="0" rtlCol="0" anchor="t">
            <a:spAutoFit/>
          </a:bodyPr>
          <a:lstStyle/>
          <a:p>
            <a:pPr algn="l">
              <a:lnSpc>
                <a:spcPts val="6834"/>
              </a:lnSpc>
            </a:pPr>
            <a:r>
              <a:rPr lang="en-US" sz="5467" spc="-163">
                <a:solidFill>
                  <a:srgbClr val="FFFFFF"/>
                </a:solidFill>
                <a:latin typeface="Overpass Bold"/>
              </a:rPr>
              <a:t>ISO 45001 Sistemi İç Denetimi</a:t>
            </a:r>
          </a:p>
        </p:txBody>
      </p:sp>
      <p:sp>
        <p:nvSpPr>
          <p:cNvPr id="6" name="Freeform 6" descr="preencoded.png"/>
          <p:cNvSpPr/>
          <p:nvPr/>
        </p:nvSpPr>
        <p:spPr>
          <a:xfrm>
            <a:off x="3026926" y="3522688"/>
            <a:ext cx="555426" cy="555426"/>
          </a:xfrm>
          <a:custGeom>
            <a:avLst/>
            <a:gdLst/>
            <a:ahLst/>
            <a:cxnLst/>
            <a:rect l="l" t="t" r="r" b="b"/>
            <a:pathLst>
              <a:path w="555426" h="555426">
                <a:moveTo>
                  <a:pt x="0" y="0"/>
                </a:moveTo>
                <a:lnTo>
                  <a:pt x="555427" y="0"/>
                </a:lnTo>
                <a:lnTo>
                  <a:pt x="555427" y="555426"/>
                </a:lnTo>
                <a:lnTo>
                  <a:pt x="0" y="555426"/>
                </a:lnTo>
                <a:lnTo>
                  <a:pt x="0" y="0"/>
                </a:lnTo>
                <a:close/>
              </a:path>
            </a:pathLst>
          </a:custGeom>
          <a:blipFill>
            <a:blip r:embed="rId4"/>
            <a:stretch>
              <a:fillRect/>
            </a:stretch>
          </a:blipFill>
        </p:spPr>
      </p:sp>
      <p:sp>
        <p:nvSpPr>
          <p:cNvPr id="7" name="TextBox 7"/>
          <p:cNvSpPr txBox="1"/>
          <p:nvPr/>
        </p:nvSpPr>
        <p:spPr>
          <a:xfrm>
            <a:off x="3026926" y="4154417"/>
            <a:ext cx="2608838" cy="428268"/>
          </a:xfrm>
          <a:prstGeom prst="rect">
            <a:avLst/>
          </a:prstGeom>
        </p:spPr>
        <p:txBody>
          <a:bodyPr lIns="0" tIns="0" rIns="0" bIns="0" rtlCol="0" anchor="t">
            <a:spAutoFit/>
          </a:bodyPr>
          <a:lstStyle/>
          <a:p>
            <a:pPr algn="l">
              <a:lnSpc>
                <a:spcPts val="3417"/>
              </a:lnSpc>
            </a:pPr>
            <a:r>
              <a:rPr lang="en-US" sz="2733" spc="-82">
                <a:solidFill>
                  <a:srgbClr val="E5E0DF"/>
                </a:solidFill>
                <a:latin typeface="Overpass Bold"/>
              </a:rPr>
              <a:t>Denetim Planı</a:t>
            </a:r>
          </a:p>
        </p:txBody>
      </p:sp>
      <p:sp>
        <p:nvSpPr>
          <p:cNvPr id="8" name="TextBox 8"/>
          <p:cNvSpPr txBox="1"/>
          <p:nvPr/>
        </p:nvSpPr>
        <p:spPr>
          <a:xfrm>
            <a:off x="3026926" y="4707315"/>
            <a:ext cx="2608838" cy="3151674"/>
          </a:xfrm>
          <a:prstGeom prst="rect">
            <a:avLst/>
          </a:prstGeom>
        </p:spPr>
        <p:txBody>
          <a:bodyPr lIns="0" tIns="0" rIns="0" bIns="0" rtlCol="0" anchor="t">
            <a:spAutoFit/>
          </a:bodyPr>
          <a:lstStyle/>
          <a:p>
            <a:pPr algn="l">
              <a:lnSpc>
                <a:spcPts val="3498"/>
              </a:lnSpc>
            </a:pPr>
            <a:r>
              <a:rPr lang="en-US" sz="2187">
                <a:solidFill>
                  <a:srgbClr val="E5E0DF"/>
                </a:solidFill>
                <a:latin typeface="Overpass"/>
              </a:rPr>
              <a:t>İç denetim için kapsamlı bir plan hazırlanmalıdır. Bu plan, denetim sıklığını, denetlenecek alanları ve sorumluları tanımlamalıdır.</a:t>
            </a:r>
          </a:p>
        </p:txBody>
      </p:sp>
      <p:sp>
        <p:nvSpPr>
          <p:cNvPr id="9" name="Freeform 9" descr="preencoded.png"/>
          <p:cNvSpPr/>
          <p:nvPr/>
        </p:nvSpPr>
        <p:spPr>
          <a:xfrm>
            <a:off x="6143774" y="3361284"/>
            <a:ext cx="555426" cy="555426"/>
          </a:xfrm>
          <a:custGeom>
            <a:avLst/>
            <a:gdLst/>
            <a:ahLst/>
            <a:cxnLst/>
            <a:rect l="l" t="t" r="r" b="b"/>
            <a:pathLst>
              <a:path w="555426" h="555426">
                <a:moveTo>
                  <a:pt x="0" y="0"/>
                </a:moveTo>
                <a:lnTo>
                  <a:pt x="555426" y="0"/>
                </a:lnTo>
                <a:lnTo>
                  <a:pt x="555426" y="555426"/>
                </a:lnTo>
                <a:lnTo>
                  <a:pt x="0" y="555426"/>
                </a:lnTo>
                <a:lnTo>
                  <a:pt x="0" y="0"/>
                </a:lnTo>
                <a:close/>
              </a:path>
            </a:pathLst>
          </a:custGeom>
          <a:blipFill>
            <a:blip r:embed="rId5"/>
            <a:stretch>
              <a:fillRect/>
            </a:stretch>
          </a:blipFill>
        </p:spPr>
      </p:sp>
      <p:sp>
        <p:nvSpPr>
          <p:cNvPr id="10" name="TextBox 10"/>
          <p:cNvSpPr txBox="1"/>
          <p:nvPr/>
        </p:nvSpPr>
        <p:spPr>
          <a:xfrm>
            <a:off x="6235214" y="4154417"/>
            <a:ext cx="2608986" cy="428268"/>
          </a:xfrm>
          <a:prstGeom prst="rect">
            <a:avLst/>
          </a:prstGeom>
        </p:spPr>
        <p:txBody>
          <a:bodyPr lIns="0" tIns="0" rIns="0" bIns="0" rtlCol="0" anchor="t">
            <a:spAutoFit/>
          </a:bodyPr>
          <a:lstStyle/>
          <a:p>
            <a:pPr algn="l">
              <a:lnSpc>
                <a:spcPts val="3417"/>
              </a:lnSpc>
            </a:pPr>
            <a:r>
              <a:rPr lang="en-US" sz="2733" spc="-82">
                <a:solidFill>
                  <a:srgbClr val="E5E0DF"/>
                </a:solidFill>
                <a:latin typeface="Overpass Bold"/>
              </a:rPr>
              <a:t>Denetim Soruları</a:t>
            </a:r>
          </a:p>
        </p:txBody>
      </p:sp>
      <p:sp>
        <p:nvSpPr>
          <p:cNvPr id="11" name="TextBox 11"/>
          <p:cNvSpPr txBox="1"/>
          <p:nvPr/>
        </p:nvSpPr>
        <p:spPr>
          <a:xfrm>
            <a:off x="6235214" y="4707315"/>
            <a:ext cx="2608986" cy="3595926"/>
          </a:xfrm>
          <a:prstGeom prst="rect">
            <a:avLst/>
          </a:prstGeom>
        </p:spPr>
        <p:txBody>
          <a:bodyPr lIns="0" tIns="0" rIns="0" bIns="0" rtlCol="0" anchor="t">
            <a:spAutoFit/>
          </a:bodyPr>
          <a:lstStyle/>
          <a:p>
            <a:pPr algn="l">
              <a:lnSpc>
                <a:spcPts val="3498"/>
              </a:lnSpc>
            </a:pPr>
            <a:r>
              <a:rPr lang="en-US" sz="2187">
                <a:solidFill>
                  <a:srgbClr val="E5E0DF"/>
                </a:solidFill>
                <a:latin typeface="Overpass"/>
              </a:rPr>
              <a:t>Denetimler sırasında sorulan sorular, ISO 45001 gereksinimlerine odaklanmalı ve uygulamaların uygunluğunu değerlendirmelidir.</a:t>
            </a:r>
          </a:p>
        </p:txBody>
      </p:sp>
      <p:sp>
        <p:nvSpPr>
          <p:cNvPr id="12" name="Freeform 12" descr="preencoded.png"/>
          <p:cNvSpPr/>
          <p:nvPr/>
        </p:nvSpPr>
        <p:spPr>
          <a:xfrm>
            <a:off x="9352210" y="3361284"/>
            <a:ext cx="555426" cy="555426"/>
          </a:xfrm>
          <a:custGeom>
            <a:avLst/>
            <a:gdLst/>
            <a:ahLst/>
            <a:cxnLst/>
            <a:rect l="l" t="t" r="r" b="b"/>
            <a:pathLst>
              <a:path w="555426" h="555426">
                <a:moveTo>
                  <a:pt x="0" y="0"/>
                </a:moveTo>
                <a:lnTo>
                  <a:pt x="555426" y="0"/>
                </a:lnTo>
                <a:lnTo>
                  <a:pt x="555426" y="555426"/>
                </a:lnTo>
                <a:lnTo>
                  <a:pt x="0" y="555426"/>
                </a:lnTo>
                <a:lnTo>
                  <a:pt x="0" y="0"/>
                </a:lnTo>
                <a:close/>
              </a:path>
            </a:pathLst>
          </a:custGeom>
          <a:blipFill>
            <a:blip r:embed="rId6"/>
            <a:stretch>
              <a:fillRect/>
            </a:stretch>
          </a:blipFill>
        </p:spPr>
      </p:sp>
      <p:sp>
        <p:nvSpPr>
          <p:cNvPr id="13" name="TextBox 13"/>
          <p:cNvSpPr txBox="1"/>
          <p:nvPr/>
        </p:nvSpPr>
        <p:spPr>
          <a:xfrm>
            <a:off x="9443650" y="4154417"/>
            <a:ext cx="2608838" cy="428268"/>
          </a:xfrm>
          <a:prstGeom prst="rect">
            <a:avLst/>
          </a:prstGeom>
        </p:spPr>
        <p:txBody>
          <a:bodyPr lIns="0" tIns="0" rIns="0" bIns="0" rtlCol="0" anchor="t">
            <a:spAutoFit/>
          </a:bodyPr>
          <a:lstStyle/>
          <a:p>
            <a:pPr algn="l">
              <a:lnSpc>
                <a:spcPts val="3417"/>
              </a:lnSpc>
            </a:pPr>
            <a:r>
              <a:rPr lang="en-US" sz="2733" spc="-82">
                <a:solidFill>
                  <a:srgbClr val="E5E0DF"/>
                </a:solidFill>
                <a:latin typeface="Overpass Bold"/>
              </a:rPr>
              <a:t>Denetim Raporları</a:t>
            </a:r>
          </a:p>
        </p:txBody>
      </p:sp>
      <p:sp>
        <p:nvSpPr>
          <p:cNvPr id="14" name="TextBox 14"/>
          <p:cNvSpPr txBox="1"/>
          <p:nvPr/>
        </p:nvSpPr>
        <p:spPr>
          <a:xfrm>
            <a:off x="9443650" y="4707315"/>
            <a:ext cx="2608838" cy="2707421"/>
          </a:xfrm>
          <a:prstGeom prst="rect">
            <a:avLst/>
          </a:prstGeom>
        </p:spPr>
        <p:txBody>
          <a:bodyPr lIns="0" tIns="0" rIns="0" bIns="0" rtlCol="0" anchor="t">
            <a:spAutoFit/>
          </a:bodyPr>
          <a:lstStyle/>
          <a:p>
            <a:pPr algn="l">
              <a:lnSpc>
                <a:spcPts val="3498"/>
              </a:lnSpc>
            </a:pPr>
            <a:r>
              <a:rPr lang="en-US" sz="2187">
                <a:solidFill>
                  <a:srgbClr val="E5E0DF"/>
                </a:solidFill>
                <a:latin typeface="Overpass"/>
              </a:rPr>
              <a:t>Denetim sonuçları, kapsamlı raporlar halinde kayıt altına alınmalı ve iyileştirme fırsatları belirlenmelidir.</a:t>
            </a:r>
          </a:p>
        </p:txBody>
      </p:sp>
      <p:sp>
        <p:nvSpPr>
          <p:cNvPr id="15" name="Freeform 15" descr="preencoded.png"/>
          <p:cNvSpPr/>
          <p:nvPr/>
        </p:nvSpPr>
        <p:spPr>
          <a:xfrm>
            <a:off x="12560499" y="3361284"/>
            <a:ext cx="555426" cy="555426"/>
          </a:xfrm>
          <a:custGeom>
            <a:avLst/>
            <a:gdLst/>
            <a:ahLst/>
            <a:cxnLst/>
            <a:rect l="l" t="t" r="r" b="b"/>
            <a:pathLst>
              <a:path w="555426" h="555426">
                <a:moveTo>
                  <a:pt x="0" y="0"/>
                </a:moveTo>
                <a:lnTo>
                  <a:pt x="555426" y="0"/>
                </a:lnTo>
                <a:lnTo>
                  <a:pt x="555426" y="555426"/>
                </a:lnTo>
                <a:lnTo>
                  <a:pt x="0" y="555426"/>
                </a:lnTo>
                <a:lnTo>
                  <a:pt x="0" y="0"/>
                </a:lnTo>
                <a:close/>
              </a:path>
            </a:pathLst>
          </a:custGeom>
          <a:blipFill>
            <a:blip r:embed="rId7"/>
            <a:stretch>
              <a:fillRect/>
            </a:stretch>
          </a:blipFill>
        </p:spPr>
      </p:sp>
      <p:sp>
        <p:nvSpPr>
          <p:cNvPr id="16" name="TextBox 16"/>
          <p:cNvSpPr txBox="1"/>
          <p:nvPr/>
        </p:nvSpPr>
        <p:spPr>
          <a:xfrm>
            <a:off x="12651939" y="4154417"/>
            <a:ext cx="2608986" cy="428268"/>
          </a:xfrm>
          <a:prstGeom prst="rect">
            <a:avLst/>
          </a:prstGeom>
        </p:spPr>
        <p:txBody>
          <a:bodyPr lIns="0" tIns="0" rIns="0" bIns="0" rtlCol="0" anchor="t">
            <a:spAutoFit/>
          </a:bodyPr>
          <a:lstStyle/>
          <a:p>
            <a:pPr algn="l">
              <a:lnSpc>
                <a:spcPts val="3417"/>
              </a:lnSpc>
            </a:pPr>
            <a:r>
              <a:rPr lang="en-US" sz="2733" spc="-82">
                <a:solidFill>
                  <a:srgbClr val="E5E0DF"/>
                </a:solidFill>
                <a:latin typeface="Overpass Bold"/>
              </a:rPr>
              <a:t>Sürekli İyileştirme</a:t>
            </a:r>
          </a:p>
        </p:txBody>
      </p:sp>
      <p:sp>
        <p:nvSpPr>
          <p:cNvPr id="17" name="TextBox 17"/>
          <p:cNvSpPr txBox="1"/>
          <p:nvPr/>
        </p:nvSpPr>
        <p:spPr>
          <a:xfrm>
            <a:off x="12651939" y="4707315"/>
            <a:ext cx="2608986" cy="2707421"/>
          </a:xfrm>
          <a:prstGeom prst="rect">
            <a:avLst/>
          </a:prstGeom>
        </p:spPr>
        <p:txBody>
          <a:bodyPr lIns="0" tIns="0" rIns="0" bIns="0" rtlCol="0" anchor="t">
            <a:spAutoFit/>
          </a:bodyPr>
          <a:lstStyle/>
          <a:p>
            <a:pPr algn="l">
              <a:lnSpc>
                <a:spcPts val="3498"/>
              </a:lnSpc>
            </a:pPr>
            <a:r>
              <a:rPr lang="en-US" sz="2187">
                <a:solidFill>
                  <a:srgbClr val="E5E0DF"/>
                </a:solidFill>
                <a:latin typeface="Overpass"/>
              </a:rPr>
              <a:t>İç denetim sonuçları, yönetimin gözden geçirmesi ve uygun eylem planları ile sürekli iyileştirmeyi sağlamalıdır.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90721"/>
            <a:chOff x="0" y="0"/>
            <a:chExt cx="24384000" cy="13720962"/>
          </a:xfrm>
        </p:grpSpPr>
        <p:sp>
          <p:nvSpPr>
            <p:cNvPr id="4" name="Freeform 4"/>
            <p:cNvSpPr/>
            <p:nvPr/>
          </p:nvSpPr>
          <p:spPr>
            <a:xfrm>
              <a:off x="0" y="0"/>
              <a:ext cx="24384000" cy="13720953"/>
            </a:xfrm>
            <a:custGeom>
              <a:avLst/>
              <a:gdLst/>
              <a:ahLst/>
              <a:cxnLst/>
              <a:rect l="l" t="t" r="r" b="b"/>
              <a:pathLst>
                <a:path w="24384000" h="13720953">
                  <a:moveTo>
                    <a:pt x="0" y="0"/>
                  </a:moveTo>
                  <a:lnTo>
                    <a:pt x="24384000" y="0"/>
                  </a:lnTo>
                  <a:lnTo>
                    <a:pt x="24384000" y="13720953"/>
                  </a:lnTo>
                  <a:lnTo>
                    <a:pt x="0" y="13720953"/>
                  </a:lnTo>
                  <a:close/>
                </a:path>
              </a:pathLst>
            </a:custGeom>
            <a:solidFill>
              <a:srgbClr val="0C0C0C"/>
            </a:solidFill>
          </p:spPr>
        </p:sp>
      </p:grpSp>
      <p:sp>
        <p:nvSpPr>
          <p:cNvPr id="5" name="TextBox 5"/>
          <p:cNvSpPr txBox="1"/>
          <p:nvPr/>
        </p:nvSpPr>
        <p:spPr>
          <a:xfrm>
            <a:off x="3419981" y="599211"/>
            <a:ext cx="11447889" cy="1696284"/>
          </a:xfrm>
          <a:prstGeom prst="rect">
            <a:avLst/>
          </a:prstGeom>
        </p:spPr>
        <p:txBody>
          <a:bodyPr lIns="0" tIns="0" rIns="0" bIns="0" rtlCol="0" anchor="t">
            <a:spAutoFit/>
          </a:bodyPr>
          <a:lstStyle/>
          <a:p>
            <a:pPr algn="l">
              <a:lnSpc>
                <a:spcPts val="6401"/>
              </a:lnSpc>
            </a:pPr>
            <a:r>
              <a:rPr lang="en-US" sz="5121" spc="-153">
                <a:solidFill>
                  <a:srgbClr val="FFFFFF"/>
                </a:solidFill>
                <a:latin typeface="Overpass Bold"/>
              </a:rPr>
              <a:t>ISO 45001 Sistemi Yönetimi Gözden Geçirme</a:t>
            </a:r>
          </a:p>
        </p:txBody>
      </p:sp>
      <p:grpSp>
        <p:nvGrpSpPr>
          <p:cNvPr id="6" name="Group 6"/>
          <p:cNvGrpSpPr/>
          <p:nvPr/>
        </p:nvGrpSpPr>
        <p:grpSpPr>
          <a:xfrm>
            <a:off x="3323779" y="2856756"/>
            <a:ext cx="1947862" cy="1508372"/>
            <a:chOff x="0" y="0"/>
            <a:chExt cx="2597150" cy="2011163"/>
          </a:xfrm>
        </p:grpSpPr>
        <p:sp>
          <p:nvSpPr>
            <p:cNvPr id="7" name="Freeform 7"/>
            <p:cNvSpPr/>
            <p:nvPr/>
          </p:nvSpPr>
          <p:spPr>
            <a:xfrm>
              <a:off x="6350" y="6350"/>
              <a:ext cx="2584450" cy="1998472"/>
            </a:xfrm>
            <a:custGeom>
              <a:avLst/>
              <a:gdLst/>
              <a:ahLst/>
              <a:cxnLst/>
              <a:rect l="l" t="t" r="r" b="b"/>
              <a:pathLst>
                <a:path w="2584450" h="1998472">
                  <a:moveTo>
                    <a:pt x="0" y="156083"/>
                  </a:moveTo>
                  <a:cubicBezTo>
                    <a:pt x="0" y="69850"/>
                    <a:pt x="69977" y="0"/>
                    <a:pt x="156337" y="0"/>
                  </a:cubicBezTo>
                  <a:lnTo>
                    <a:pt x="2428113" y="0"/>
                  </a:lnTo>
                  <a:cubicBezTo>
                    <a:pt x="2514473" y="0"/>
                    <a:pt x="2584450" y="69850"/>
                    <a:pt x="2584450" y="156083"/>
                  </a:cubicBezTo>
                  <a:lnTo>
                    <a:pt x="2584450" y="1842389"/>
                  </a:lnTo>
                  <a:cubicBezTo>
                    <a:pt x="2584450" y="1928622"/>
                    <a:pt x="2514473" y="1998472"/>
                    <a:pt x="2428113" y="1998472"/>
                  </a:cubicBezTo>
                  <a:lnTo>
                    <a:pt x="156337" y="1998472"/>
                  </a:lnTo>
                  <a:cubicBezTo>
                    <a:pt x="69977" y="1998472"/>
                    <a:pt x="0" y="1928622"/>
                    <a:pt x="0" y="1842389"/>
                  </a:cubicBezTo>
                  <a:close/>
                </a:path>
              </a:pathLst>
            </a:custGeom>
            <a:solidFill>
              <a:srgbClr val="7E023C"/>
            </a:solidFill>
          </p:spPr>
        </p:sp>
        <p:sp>
          <p:nvSpPr>
            <p:cNvPr id="8" name="Freeform 8"/>
            <p:cNvSpPr/>
            <p:nvPr/>
          </p:nvSpPr>
          <p:spPr>
            <a:xfrm>
              <a:off x="0" y="0"/>
              <a:ext cx="2597150" cy="2011172"/>
            </a:xfrm>
            <a:custGeom>
              <a:avLst/>
              <a:gdLst/>
              <a:ahLst/>
              <a:cxnLst/>
              <a:rect l="l" t="t" r="r" b="b"/>
              <a:pathLst>
                <a:path w="2597150" h="2011172">
                  <a:moveTo>
                    <a:pt x="0" y="162433"/>
                  </a:moveTo>
                  <a:cubicBezTo>
                    <a:pt x="0" y="72771"/>
                    <a:pt x="72898" y="0"/>
                    <a:pt x="162687" y="0"/>
                  </a:cubicBezTo>
                  <a:lnTo>
                    <a:pt x="2434463" y="0"/>
                  </a:lnTo>
                  <a:lnTo>
                    <a:pt x="2434463" y="6350"/>
                  </a:lnTo>
                  <a:lnTo>
                    <a:pt x="2434463" y="0"/>
                  </a:lnTo>
                  <a:cubicBezTo>
                    <a:pt x="2524252" y="0"/>
                    <a:pt x="2597150" y="72771"/>
                    <a:pt x="2597150" y="162433"/>
                  </a:cubicBezTo>
                  <a:lnTo>
                    <a:pt x="2590800" y="162433"/>
                  </a:lnTo>
                  <a:lnTo>
                    <a:pt x="2597150" y="162433"/>
                  </a:lnTo>
                  <a:lnTo>
                    <a:pt x="2597150" y="1848739"/>
                  </a:lnTo>
                  <a:lnTo>
                    <a:pt x="2590800" y="1848739"/>
                  </a:lnTo>
                  <a:lnTo>
                    <a:pt x="2597150" y="1848739"/>
                  </a:lnTo>
                  <a:cubicBezTo>
                    <a:pt x="2597150" y="1938528"/>
                    <a:pt x="2524252" y="2011172"/>
                    <a:pt x="2434463" y="2011172"/>
                  </a:cubicBezTo>
                  <a:lnTo>
                    <a:pt x="2434463" y="2004822"/>
                  </a:lnTo>
                  <a:lnTo>
                    <a:pt x="2434463" y="2011172"/>
                  </a:lnTo>
                  <a:lnTo>
                    <a:pt x="162687" y="2011172"/>
                  </a:lnTo>
                  <a:lnTo>
                    <a:pt x="162687" y="2004822"/>
                  </a:lnTo>
                  <a:lnTo>
                    <a:pt x="162687" y="2011172"/>
                  </a:lnTo>
                  <a:cubicBezTo>
                    <a:pt x="72898" y="2011172"/>
                    <a:pt x="0" y="1938401"/>
                    <a:pt x="0" y="1848739"/>
                  </a:cubicBezTo>
                  <a:lnTo>
                    <a:pt x="0" y="162433"/>
                  </a:lnTo>
                  <a:lnTo>
                    <a:pt x="6350" y="162433"/>
                  </a:lnTo>
                  <a:lnTo>
                    <a:pt x="0" y="162433"/>
                  </a:lnTo>
                  <a:moveTo>
                    <a:pt x="12700" y="162433"/>
                  </a:moveTo>
                  <a:lnTo>
                    <a:pt x="12700" y="1848739"/>
                  </a:lnTo>
                  <a:lnTo>
                    <a:pt x="6350" y="1848739"/>
                  </a:lnTo>
                  <a:lnTo>
                    <a:pt x="12700" y="1848739"/>
                  </a:lnTo>
                  <a:cubicBezTo>
                    <a:pt x="12700" y="1931416"/>
                    <a:pt x="79883" y="1998472"/>
                    <a:pt x="162687" y="1998472"/>
                  </a:cubicBezTo>
                  <a:lnTo>
                    <a:pt x="2434463" y="1998472"/>
                  </a:lnTo>
                  <a:cubicBezTo>
                    <a:pt x="2517267" y="1998472"/>
                    <a:pt x="2584450" y="1931416"/>
                    <a:pt x="2584450" y="1848739"/>
                  </a:cubicBezTo>
                  <a:lnTo>
                    <a:pt x="2584450" y="162433"/>
                  </a:lnTo>
                  <a:cubicBezTo>
                    <a:pt x="2584450" y="79756"/>
                    <a:pt x="2517267" y="12700"/>
                    <a:pt x="2434463" y="12700"/>
                  </a:cubicBezTo>
                  <a:lnTo>
                    <a:pt x="162687" y="12700"/>
                  </a:lnTo>
                  <a:lnTo>
                    <a:pt x="162687" y="6350"/>
                  </a:lnTo>
                  <a:lnTo>
                    <a:pt x="162687" y="12700"/>
                  </a:lnTo>
                  <a:cubicBezTo>
                    <a:pt x="79883" y="12700"/>
                    <a:pt x="12700" y="79756"/>
                    <a:pt x="12700" y="162433"/>
                  </a:cubicBezTo>
                  <a:close/>
                </a:path>
              </a:pathLst>
            </a:custGeom>
            <a:solidFill>
              <a:srgbClr val="971B55"/>
            </a:solidFill>
          </p:spPr>
        </p:sp>
      </p:grpSp>
      <p:sp>
        <p:nvSpPr>
          <p:cNvPr id="9" name="TextBox 9"/>
          <p:cNvSpPr txBox="1"/>
          <p:nvPr/>
        </p:nvSpPr>
        <p:spPr>
          <a:xfrm>
            <a:off x="5618470" y="3091190"/>
            <a:ext cx="3069164" cy="391210"/>
          </a:xfrm>
          <a:prstGeom prst="rect">
            <a:avLst/>
          </a:prstGeom>
        </p:spPr>
        <p:txBody>
          <a:bodyPr lIns="0" tIns="0" rIns="0" bIns="0" rtlCol="0" anchor="t">
            <a:spAutoFit/>
          </a:bodyPr>
          <a:lstStyle/>
          <a:p>
            <a:pPr algn="l">
              <a:lnSpc>
                <a:spcPts val="3201"/>
              </a:lnSpc>
            </a:pPr>
            <a:r>
              <a:rPr lang="en-US" sz="2561" spc="-76">
                <a:solidFill>
                  <a:srgbClr val="E5E0DF"/>
                </a:solidFill>
                <a:latin typeface="Overpass Bold"/>
              </a:rPr>
              <a:t>İç Denetim</a:t>
            </a:r>
          </a:p>
        </p:txBody>
      </p:sp>
      <p:sp>
        <p:nvSpPr>
          <p:cNvPr id="10" name="TextBox 10"/>
          <p:cNvSpPr txBox="1"/>
          <p:nvPr/>
        </p:nvSpPr>
        <p:spPr>
          <a:xfrm>
            <a:off x="5618470" y="3453802"/>
            <a:ext cx="4715946" cy="448509"/>
          </a:xfrm>
          <a:prstGeom prst="rect">
            <a:avLst/>
          </a:prstGeom>
        </p:spPr>
        <p:txBody>
          <a:bodyPr lIns="0" tIns="0" rIns="0" bIns="0" rtlCol="0" anchor="t">
            <a:spAutoFit/>
          </a:bodyPr>
          <a:lstStyle/>
          <a:p>
            <a:pPr algn="l">
              <a:lnSpc>
                <a:spcPts val="3277"/>
              </a:lnSpc>
            </a:pPr>
            <a:r>
              <a:rPr lang="en-US" sz="2048">
                <a:solidFill>
                  <a:srgbClr val="E5E0DF"/>
                </a:solidFill>
                <a:latin typeface="Overpass"/>
              </a:rPr>
              <a:t>İç denetim raporlarının gözden geçirilmesi</a:t>
            </a:r>
          </a:p>
        </p:txBody>
      </p:sp>
      <p:grpSp>
        <p:nvGrpSpPr>
          <p:cNvPr id="11" name="Group 11"/>
          <p:cNvGrpSpPr/>
          <p:nvPr/>
        </p:nvGrpSpPr>
        <p:grpSpPr>
          <a:xfrm>
            <a:off x="5396954" y="4330936"/>
            <a:ext cx="9432280" cy="25970"/>
            <a:chOff x="0" y="0"/>
            <a:chExt cx="12576373" cy="34627"/>
          </a:xfrm>
        </p:grpSpPr>
        <p:sp>
          <p:nvSpPr>
            <p:cNvPr id="12" name="Freeform 12"/>
            <p:cNvSpPr/>
            <p:nvPr/>
          </p:nvSpPr>
          <p:spPr>
            <a:xfrm>
              <a:off x="0" y="0"/>
              <a:ext cx="12576302" cy="34671"/>
            </a:xfrm>
            <a:custGeom>
              <a:avLst/>
              <a:gdLst/>
              <a:ahLst/>
              <a:cxnLst/>
              <a:rect l="l" t="t" r="r" b="b"/>
              <a:pathLst>
                <a:path w="12576302" h="34671">
                  <a:moveTo>
                    <a:pt x="0" y="17272"/>
                  </a:moveTo>
                  <a:cubicBezTo>
                    <a:pt x="0" y="7747"/>
                    <a:pt x="7747" y="0"/>
                    <a:pt x="17272" y="0"/>
                  </a:cubicBezTo>
                  <a:lnTo>
                    <a:pt x="12559030" y="0"/>
                  </a:lnTo>
                  <a:cubicBezTo>
                    <a:pt x="12568555" y="0"/>
                    <a:pt x="12576302" y="7747"/>
                    <a:pt x="12576302" y="17272"/>
                  </a:cubicBezTo>
                  <a:cubicBezTo>
                    <a:pt x="12576302" y="26797"/>
                    <a:pt x="12568555" y="34544"/>
                    <a:pt x="12559030" y="34544"/>
                  </a:cubicBezTo>
                  <a:lnTo>
                    <a:pt x="17272" y="34544"/>
                  </a:lnTo>
                  <a:cubicBezTo>
                    <a:pt x="7747" y="34671"/>
                    <a:pt x="0" y="26924"/>
                    <a:pt x="0" y="17272"/>
                  </a:cubicBezTo>
                  <a:close/>
                </a:path>
              </a:pathLst>
            </a:custGeom>
            <a:solidFill>
              <a:srgbClr val="971B55"/>
            </a:solidFill>
          </p:spPr>
        </p:sp>
      </p:grpSp>
      <p:grpSp>
        <p:nvGrpSpPr>
          <p:cNvPr id="13" name="Group 13"/>
          <p:cNvGrpSpPr/>
          <p:nvPr/>
        </p:nvGrpSpPr>
        <p:grpSpPr>
          <a:xfrm>
            <a:off x="3323779" y="4485680"/>
            <a:ext cx="3886349" cy="1508372"/>
            <a:chOff x="0" y="0"/>
            <a:chExt cx="5181798" cy="2011163"/>
          </a:xfrm>
        </p:grpSpPr>
        <p:sp>
          <p:nvSpPr>
            <p:cNvPr id="14" name="Freeform 14"/>
            <p:cNvSpPr/>
            <p:nvPr/>
          </p:nvSpPr>
          <p:spPr>
            <a:xfrm>
              <a:off x="6350" y="6350"/>
              <a:ext cx="5169154" cy="1998472"/>
            </a:xfrm>
            <a:custGeom>
              <a:avLst/>
              <a:gdLst/>
              <a:ahLst/>
              <a:cxnLst/>
              <a:rect l="l" t="t" r="r" b="b"/>
              <a:pathLst>
                <a:path w="5169154" h="1998472">
                  <a:moveTo>
                    <a:pt x="0" y="156083"/>
                  </a:moveTo>
                  <a:cubicBezTo>
                    <a:pt x="0" y="69850"/>
                    <a:pt x="70104" y="0"/>
                    <a:pt x="156718" y="0"/>
                  </a:cubicBezTo>
                  <a:lnTo>
                    <a:pt x="5012436" y="0"/>
                  </a:lnTo>
                  <a:cubicBezTo>
                    <a:pt x="5098923" y="0"/>
                    <a:pt x="5169154" y="69850"/>
                    <a:pt x="5169154" y="156083"/>
                  </a:cubicBezTo>
                  <a:lnTo>
                    <a:pt x="5169154" y="1842389"/>
                  </a:lnTo>
                  <a:cubicBezTo>
                    <a:pt x="5169154" y="1928622"/>
                    <a:pt x="5099050" y="1998472"/>
                    <a:pt x="5012436" y="1998472"/>
                  </a:cubicBezTo>
                  <a:lnTo>
                    <a:pt x="156718" y="1998472"/>
                  </a:lnTo>
                  <a:cubicBezTo>
                    <a:pt x="70104" y="1998472"/>
                    <a:pt x="0" y="1928622"/>
                    <a:pt x="0" y="1842389"/>
                  </a:cubicBezTo>
                  <a:close/>
                </a:path>
              </a:pathLst>
            </a:custGeom>
            <a:solidFill>
              <a:srgbClr val="7E023C"/>
            </a:solidFill>
          </p:spPr>
        </p:sp>
        <p:sp>
          <p:nvSpPr>
            <p:cNvPr id="15" name="Freeform 15"/>
            <p:cNvSpPr/>
            <p:nvPr/>
          </p:nvSpPr>
          <p:spPr>
            <a:xfrm>
              <a:off x="0" y="0"/>
              <a:ext cx="5181854" cy="2011172"/>
            </a:xfrm>
            <a:custGeom>
              <a:avLst/>
              <a:gdLst/>
              <a:ahLst/>
              <a:cxnLst/>
              <a:rect l="l" t="t" r="r" b="b"/>
              <a:pathLst>
                <a:path w="5181854" h="2011172">
                  <a:moveTo>
                    <a:pt x="0" y="162433"/>
                  </a:moveTo>
                  <a:cubicBezTo>
                    <a:pt x="0" y="72771"/>
                    <a:pt x="73025" y="0"/>
                    <a:pt x="163068" y="0"/>
                  </a:cubicBezTo>
                  <a:lnTo>
                    <a:pt x="5018786" y="0"/>
                  </a:lnTo>
                  <a:lnTo>
                    <a:pt x="5018786" y="6350"/>
                  </a:lnTo>
                  <a:lnTo>
                    <a:pt x="5018786" y="0"/>
                  </a:lnTo>
                  <a:cubicBezTo>
                    <a:pt x="5108829" y="0"/>
                    <a:pt x="5181854" y="72771"/>
                    <a:pt x="5181854" y="162433"/>
                  </a:cubicBezTo>
                  <a:lnTo>
                    <a:pt x="5175504" y="162433"/>
                  </a:lnTo>
                  <a:lnTo>
                    <a:pt x="5181854" y="162433"/>
                  </a:lnTo>
                  <a:lnTo>
                    <a:pt x="5181854" y="1848739"/>
                  </a:lnTo>
                  <a:lnTo>
                    <a:pt x="5175504" y="1848739"/>
                  </a:lnTo>
                  <a:lnTo>
                    <a:pt x="5181854" y="1848739"/>
                  </a:lnTo>
                  <a:cubicBezTo>
                    <a:pt x="5181854" y="1938528"/>
                    <a:pt x="5108829" y="2011172"/>
                    <a:pt x="5018786" y="2011172"/>
                  </a:cubicBezTo>
                  <a:lnTo>
                    <a:pt x="5018786" y="2004822"/>
                  </a:lnTo>
                  <a:lnTo>
                    <a:pt x="5018786" y="2011172"/>
                  </a:lnTo>
                  <a:lnTo>
                    <a:pt x="163068" y="2011172"/>
                  </a:lnTo>
                  <a:lnTo>
                    <a:pt x="163068" y="2004822"/>
                  </a:lnTo>
                  <a:lnTo>
                    <a:pt x="163068" y="2011172"/>
                  </a:lnTo>
                  <a:cubicBezTo>
                    <a:pt x="73025" y="2011172"/>
                    <a:pt x="0" y="1938401"/>
                    <a:pt x="0" y="1848739"/>
                  </a:cubicBezTo>
                  <a:lnTo>
                    <a:pt x="0" y="162433"/>
                  </a:lnTo>
                  <a:lnTo>
                    <a:pt x="6350" y="162433"/>
                  </a:lnTo>
                  <a:lnTo>
                    <a:pt x="0" y="162433"/>
                  </a:lnTo>
                  <a:moveTo>
                    <a:pt x="12700" y="162433"/>
                  </a:moveTo>
                  <a:lnTo>
                    <a:pt x="12700" y="1848739"/>
                  </a:lnTo>
                  <a:lnTo>
                    <a:pt x="6350" y="1848739"/>
                  </a:lnTo>
                  <a:lnTo>
                    <a:pt x="12700" y="1848739"/>
                  </a:lnTo>
                  <a:cubicBezTo>
                    <a:pt x="12700" y="1931416"/>
                    <a:pt x="80010" y="1998472"/>
                    <a:pt x="163068" y="1998472"/>
                  </a:cubicBezTo>
                  <a:lnTo>
                    <a:pt x="5018786" y="1998472"/>
                  </a:lnTo>
                  <a:cubicBezTo>
                    <a:pt x="5101844" y="1998472"/>
                    <a:pt x="5169154" y="1931416"/>
                    <a:pt x="5169154" y="1848739"/>
                  </a:cubicBezTo>
                  <a:lnTo>
                    <a:pt x="5169154" y="162433"/>
                  </a:lnTo>
                  <a:cubicBezTo>
                    <a:pt x="5169154" y="79756"/>
                    <a:pt x="5101844" y="12700"/>
                    <a:pt x="5018786" y="12700"/>
                  </a:cubicBezTo>
                  <a:lnTo>
                    <a:pt x="163068" y="12700"/>
                  </a:lnTo>
                  <a:lnTo>
                    <a:pt x="163068" y="6350"/>
                  </a:lnTo>
                  <a:lnTo>
                    <a:pt x="163068" y="12700"/>
                  </a:lnTo>
                  <a:cubicBezTo>
                    <a:pt x="80010" y="12700"/>
                    <a:pt x="12700" y="79756"/>
                    <a:pt x="12700" y="162433"/>
                  </a:cubicBezTo>
                  <a:close/>
                </a:path>
              </a:pathLst>
            </a:custGeom>
            <a:solidFill>
              <a:srgbClr val="971B55"/>
            </a:solidFill>
          </p:spPr>
        </p:sp>
      </p:grpSp>
      <p:sp>
        <p:nvSpPr>
          <p:cNvPr id="16" name="TextBox 16"/>
          <p:cNvSpPr txBox="1"/>
          <p:nvPr/>
        </p:nvSpPr>
        <p:spPr>
          <a:xfrm>
            <a:off x="3689658" y="4783366"/>
            <a:ext cx="15955" cy="703451"/>
          </a:xfrm>
          <a:prstGeom prst="rect">
            <a:avLst/>
          </a:prstGeom>
        </p:spPr>
        <p:txBody>
          <a:bodyPr lIns="0" tIns="0" rIns="0" bIns="0" rtlCol="0" anchor="t">
            <a:spAutoFit/>
          </a:bodyPr>
          <a:lstStyle/>
          <a:p>
            <a:pPr algn="ctr">
              <a:lnSpc>
                <a:spcPts val="4608"/>
              </a:lnSpc>
            </a:pPr>
            <a:r>
              <a:rPr lang="en-US" sz="2561">
                <a:solidFill>
                  <a:srgbClr val="E5E0DF"/>
                </a:solidFill>
                <a:latin typeface="Overpass Bold"/>
              </a:rPr>
              <a:t>2</a:t>
            </a:r>
          </a:p>
        </p:txBody>
      </p:sp>
      <p:sp>
        <p:nvSpPr>
          <p:cNvPr id="17" name="TextBox 17"/>
          <p:cNvSpPr txBox="1"/>
          <p:nvPr/>
        </p:nvSpPr>
        <p:spPr>
          <a:xfrm>
            <a:off x="7556956" y="4409480"/>
            <a:ext cx="3412956" cy="391210"/>
          </a:xfrm>
          <a:prstGeom prst="rect">
            <a:avLst/>
          </a:prstGeom>
        </p:spPr>
        <p:txBody>
          <a:bodyPr lIns="0" tIns="0" rIns="0" bIns="0" rtlCol="0" anchor="t">
            <a:spAutoFit/>
          </a:bodyPr>
          <a:lstStyle/>
          <a:p>
            <a:pPr algn="l">
              <a:lnSpc>
                <a:spcPts val="3201"/>
              </a:lnSpc>
            </a:pPr>
            <a:r>
              <a:rPr lang="en-US" sz="2561" spc="-76">
                <a:solidFill>
                  <a:srgbClr val="E5E0DF"/>
                </a:solidFill>
                <a:latin typeface="Overpass Bold"/>
              </a:rPr>
              <a:t>Yönetici Gözden Geçirme</a:t>
            </a:r>
          </a:p>
        </p:txBody>
      </p:sp>
      <p:sp>
        <p:nvSpPr>
          <p:cNvPr id="18" name="TextBox 18"/>
          <p:cNvSpPr txBox="1"/>
          <p:nvPr/>
        </p:nvSpPr>
        <p:spPr>
          <a:xfrm>
            <a:off x="7556956" y="5116042"/>
            <a:ext cx="6321505" cy="448509"/>
          </a:xfrm>
          <a:prstGeom prst="rect">
            <a:avLst/>
          </a:prstGeom>
        </p:spPr>
        <p:txBody>
          <a:bodyPr lIns="0" tIns="0" rIns="0" bIns="0" rtlCol="0" anchor="t">
            <a:spAutoFit/>
          </a:bodyPr>
          <a:lstStyle/>
          <a:p>
            <a:pPr algn="l">
              <a:lnSpc>
                <a:spcPts val="3277"/>
              </a:lnSpc>
            </a:pPr>
            <a:r>
              <a:rPr lang="en-US" sz="2048">
                <a:solidFill>
                  <a:srgbClr val="E5E0DF"/>
                </a:solidFill>
                <a:latin typeface="Overpass"/>
              </a:rPr>
              <a:t>Üst yönetimin periyodik olarak sistem gözden geçirmesi</a:t>
            </a:r>
          </a:p>
        </p:txBody>
      </p:sp>
      <p:grpSp>
        <p:nvGrpSpPr>
          <p:cNvPr id="19" name="Group 19"/>
          <p:cNvGrpSpPr/>
          <p:nvPr/>
        </p:nvGrpSpPr>
        <p:grpSpPr>
          <a:xfrm>
            <a:off x="7335441" y="5959860"/>
            <a:ext cx="7493794" cy="25970"/>
            <a:chOff x="0" y="0"/>
            <a:chExt cx="9991725" cy="34627"/>
          </a:xfrm>
        </p:grpSpPr>
        <p:sp>
          <p:nvSpPr>
            <p:cNvPr id="20" name="Freeform 20"/>
            <p:cNvSpPr/>
            <p:nvPr/>
          </p:nvSpPr>
          <p:spPr>
            <a:xfrm>
              <a:off x="0" y="0"/>
              <a:ext cx="9991725" cy="34671"/>
            </a:xfrm>
            <a:custGeom>
              <a:avLst/>
              <a:gdLst/>
              <a:ahLst/>
              <a:cxnLst/>
              <a:rect l="l" t="t" r="r" b="b"/>
              <a:pathLst>
                <a:path w="9991725" h="34671">
                  <a:moveTo>
                    <a:pt x="0" y="17272"/>
                  </a:moveTo>
                  <a:cubicBezTo>
                    <a:pt x="0" y="7747"/>
                    <a:pt x="7747" y="0"/>
                    <a:pt x="17272" y="0"/>
                  </a:cubicBezTo>
                  <a:lnTo>
                    <a:pt x="9974453" y="0"/>
                  </a:lnTo>
                  <a:cubicBezTo>
                    <a:pt x="9983978" y="0"/>
                    <a:pt x="9991725" y="7747"/>
                    <a:pt x="9991725" y="17272"/>
                  </a:cubicBezTo>
                  <a:cubicBezTo>
                    <a:pt x="9991725" y="26797"/>
                    <a:pt x="9983978" y="34544"/>
                    <a:pt x="9974453" y="34544"/>
                  </a:cubicBezTo>
                  <a:lnTo>
                    <a:pt x="17272" y="34544"/>
                  </a:lnTo>
                  <a:cubicBezTo>
                    <a:pt x="7747" y="34671"/>
                    <a:pt x="0" y="26924"/>
                    <a:pt x="0" y="17272"/>
                  </a:cubicBezTo>
                  <a:close/>
                </a:path>
              </a:pathLst>
            </a:custGeom>
            <a:solidFill>
              <a:srgbClr val="971B55"/>
            </a:solidFill>
          </p:spPr>
        </p:sp>
      </p:grpSp>
      <p:grpSp>
        <p:nvGrpSpPr>
          <p:cNvPr id="21" name="Group 21"/>
          <p:cNvGrpSpPr/>
          <p:nvPr/>
        </p:nvGrpSpPr>
        <p:grpSpPr>
          <a:xfrm>
            <a:off x="3323779" y="6114604"/>
            <a:ext cx="5824835" cy="1924496"/>
            <a:chOff x="0" y="0"/>
            <a:chExt cx="7766447" cy="2565995"/>
          </a:xfrm>
        </p:grpSpPr>
        <p:sp>
          <p:nvSpPr>
            <p:cNvPr id="22" name="Freeform 22"/>
            <p:cNvSpPr/>
            <p:nvPr/>
          </p:nvSpPr>
          <p:spPr>
            <a:xfrm>
              <a:off x="6350" y="6350"/>
              <a:ext cx="7753731" cy="2553335"/>
            </a:xfrm>
            <a:custGeom>
              <a:avLst/>
              <a:gdLst/>
              <a:ahLst/>
              <a:cxnLst/>
              <a:rect l="l" t="t" r="r" b="b"/>
              <a:pathLst>
                <a:path w="7753731" h="2553335">
                  <a:moveTo>
                    <a:pt x="0" y="156083"/>
                  </a:moveTo>
                  <a:cubicBezTo>
                    <a:pt x="0" y="69850"/>
                    <a:pt x="70104" y="0"/>
                    <a:pt x="156591" y="0"/>
                  </a:cubicBezTo>
                  <a:lnTo>
                    <a:pt x="7597140" y="0"/>
                  </a:lnTo>
                  <a:cubicBezTo>
                    <a:pt x="7683627" y="0"/>
                    <a:pt x="7753731" y="69850"/>
                    <a:pt x="7753731" y="156083"/>
                  </a:cubicBezTo>
                  <a:lnTo>
                    <a:pt x="7753731" y="2397125"/>
                  </a:lnTo>
                  <a:cubicBezTo>
                    <a:pt x="7753731" y="2483358"/>
                    <a:pt x="7683627" y="2553208"/>
                    <a:pt x="7597140" y="2553208"/>
                  </a:cubicBezTo>
                  <a:lnTo>
                    <a:pt x="156591" y="2553208"/>
                  </a:lnTo>
                  <a:cubicBezTo>
                    <a:pt x="70104" y="2553335"/>
                    <a:pt x="0" y="2483358"/>
                    <a:pt x="0" y="2397125"/>
                  </a:cubicBezTo>
                  <a:close/>
                </a:path>
              </a:pathLst>
            </a:custGeom>
            <a:solidFill>
              <a:srgbClr val="7E023C"/>
            </a:solidFill>
          </p:spPr>
        </p:sp>
        <p:sp>
          <p:nvSpPr>
            <p:cNvPr id="23" name="Freeform 23"/>
            <p:cNvSpPr/>
            <p:nvPr/>
          </p:nvSpPr>
          <p:spPr>
            <a:xfrm>
              <a:off x="0" y="0"/>
              <a:ext cx="7766431" cy="2566035"/>
            </a:xfrm>
            <a:custGeom>
              <a:avLst/>
              <a:gdLst/>
              <a:ahLst/>
              <a:cxnLst/>
              <a:rect l="l" t="t" r="r" b="b"/>
              <a:pathLst>
                <a:path w="7766431" h="2566035">
                  <a:moveTo>
                    <a:pt x="0" y="162433"/>
                  </a:moveTo>
                  <a:cubicBezTo>
                    <a:pt x="0" y="72771"/>
                    <a:pt x="73025" y="0"/>
                    <a:pt x="162941" y="0"/>
                  </a:cubicBezTo>
                  <a:lnTo>
                    <a:pt x="7603490" y="0"/>
                  </a:lnTo>
                  <a:lnTo>
                    <a:pt x="7603490" y="6350"/>
                  </a:lnTo>
                  <a:lnTo>
                    <a:pt x="7603490" y="0"/>
                  </a:lnTo>
                  <a:cubicBezTo>
                    <a:pt x="7693533" y="0"/>
                    <a:pt x="7766431" y="72771"/>
                    <a:pt x="7766431" y="162433"/>
                  </a:cubicBezTo>
                  <a:lnTo>
                    <a:pt x="7760081" y="162433"/>
                  </a:lnTo>
                  <a:lnTo>
                    <a:pt x="7766431" y="162433"/>
                  </a:lnTo>
                  <a:lnTo>
                    <a:pt x="7766431" y="2403475"/>
                  </a:lnTo>
                  <a:lnTo>
                    <a:pt x="7760081" y="2403475"/>
                  </a:lnTo>
                  <a:lnTo>
                    <a:pt x="7766431" y="2403475"/>
                  </a:lnTo>
                  <a:cubicBezTo>
                    <a:pt x="7766431" y="2493264"/>
                    <a:pt x="7693406" y="2565908"/>
                    <a:pt x="7603490" y="2565908"/>
                  </a:cubicBezTo>
                  <a:lnTo>
                    <a:pt x="7603490" y="2559558"/>
                  </a:lnTo>
                  <a:lnTo>
                    <a:pt x="7603490" y="2565908"/>
                  </a:lnTo>
                  <a:lnTo>
                    <a:pt x="162941" y="2565908"/>
                  </a:lnTo>
                  <a:lnTo>
                    <a:pt x="162941" y="2559558"/>
                  </a:lnTo>
                  <a:lnTo>
                    <a:pt x="162941" y="2565908"/>
                  </a:lnTo>
                  <a:cubicBezTo>
                    <a:pt x="73025" y="2566035"/>
                    <a:pt x="0" y="2493264"/>
                    <a:pt x="0" y="2403475"/>
                  </a:cubicBezTo>
                  <a:lnTo>
                    <a:pt x="0" y="162433"/>
                  </a:lnTo>
                  <a:lnTo>
                    <a:pt x="6350" y="162433"/>
                  </a:lnTo>
                  <a:lnTo>
                    <a:pt x="0" y="162433"/>
                  </a:lnTo>
                  <a:moveTo>
                    <a:pt x="12700" y="162433"/>
                  </a:moveTo>
                  <a:lnTo>
                    <a:pt x="12700" y="2403475"/>
                  </a:lnTo>
                  <a:lnTo>
                    <a:pt x="6350" y="2403475"/>
                  </a:lnTo>
                  <a:lnTo>
                    <a:pt x="12700" y="2403475"/>
                  </a:lnTo>
                  <a:cubicBezTo>
                    <a:pt x="12700" y="2486152"/>
                    <a:pt x="80010" y="2553208"/>
                    <a:pt x="162941" y="2553208"/>
                  </a:cubicBezTo>
                  <a:lnTo>
                    <a:pt x="7603490" y="2553208"/>
                  </a:lnTo>
                  <a:cubicBezTo>
                    <a:pt x="7686548" y="2553208"/>
                    <a:pt x="7753731" y="2486152"/>
                    <a:pt x="7753731" y="2403475"/>
                  </a:cubicBezTo>
                  <a:lnTo>
                    <a:pt x="7753731" y="162433"/>
                  </a:lnTo>
                  <a:cubicBezTo>
                    <a:pt x="7753731" y="79756"/>
                    <a:pt x="7686548" y="12700"/>
                    <a:pt x="7603490" y="12700"/>
                  </a:cubicBezTo>
                  <a:lnTo>
                    <a:pt x="162941" y="12700"/>
                  </a:lnTo>
                  <a:lnTo>
                    <a:pt x="162941" y="6350"/>
                  </a:lnTo>
                  <a:lnTo>
                    <a:pt x="162941" y="12700"/>
                  </a:lnTo>
                  <a:cubicBezTo>
                    <a:pt x="80010" y="12700"/>
                    <a:pt x="12700" y="79756"/>
                    <a:pt x="12700" y="162433"/>
                  </a:cubicBezTo>
                  <a:close/>
                </a:path>
              </a:pathLst>
            </a:custGeom>
            <a:solidFill>
              <a:srgbClr val="971B55"/>
            </a:solidFill>
          </p:spPr>
        </p:sp>
      </p:grpSp>
      <p:sp>
        <p:nvSpPr>
          <p:cNvPr id="24" name="TextBox 24"/>
          <p:cNvSpPr txBox="1"/>
          <p:nvPr/>
        </p:nvSpPr>
        <p:spPr>
          <a:xfrm>
            <a:off x="3689658" y="6620351"/>
            <a:ext cx="12085" cy="703451"/>
          </a:xfrm>
          <a:prstGeom prst="rect">
            <a:avLst/>
          </a:prstGeom>
        </p:spPr>
        <p:txBody>
          <a:bodyPr lIns="0" tIns="0" rIns="0" bIns="0" rtlCol="0" anchor="t">
            <a:spAutoFit/>
          </a:bodyPr>
          <a:lstStyle/>
          <a:p>
            <a:pPr algn="ctr">
              <a:lnSpc>
                <a:spcPts val="4608"/>
              </a:lnSpc>
            </a:pPr>
            <a:r>
              <a:rPr lang="en-US" sz="2561">
                <a:solidFill>
                  <a:srgbClr val="E5E0DF"/>
                </a:solidFill>
                <a:latin typeface="Overpass Bold"/>
              </a:rPr>
              <a:t>3</a:t>
            </a:r>
          </a:p>
        </p:txBody>
      </p:sp>
      <p:sp>
        <p:nvSpPr>
          <p:cNvPr id="25" name="TextBox 25"/>
          <p:cNvSpPr txBox="1"/>
          <p:nvPr/>
        </p:nvSpPr>
        <p:spPr>
          <a:xfrm>
            <a:off x="9495442" y="6042980"/>
            <a:ext cx="3629352" cy="391210"/>
          </a:xfrm>
          <a:prstGeom prst="rect">
            <a:avLst/>
          </a:prstGeom>
        </p:spPr>
        <p:txBody>
          <a:bodyPr lIns="0" tIns="0" rIns="0" bIns="0" rtlCol="0" anchor="t">
            <a:spAutoFit/>
          </a:bodyPr>
          <a:lstStyle/>
          <a:p>
            <a:pPr algn="l">
              <a:lnSpc>
                <a:spcPts val="3201"/>
              </a:lnSpc>
            </a:pPr>
            <a:r>
              <a:rPr lang="en-US" sz="2561" spc="-76">
                <a:solidFill>
                  <a:srgbClr val="E5E0DF"/>
                </a:solidFill>
                <a:latin typeface="Overpass Bold"/>
              </a:rPr>
              <a:t>Uygunluk Değerlendirmesi</a:t>
            </a:r>
          </a:p>
        </p:txBody>
      </p:sp>
      <p:sp>
        <p:nvSpPr>
          <p:cNvPr id="26" name="TextBox 26"/>
          <p:cNvSpPr txBox="1"/>
          <p:nvPr/>
        </p:nvSpPr>
        <p:spPr>
          <a:xfrm>
            <a:off x="9495442" y="6863834"/>
            <a:ext cx="5112276" cy="864632"/>
          </a:xfrm>
          <a:prstGeom prst="rect">
            <a:avLst/>
          </a:prstGeom>
        </p:spPr>
        <p:txBody>
          <a:bodyPr lIns="0" tIns="0" rIns="0" bIns="0" rtlCol="0" anchor="t">
            <a:spAutoFit/>
          </a:bodyPr>
          <a:lstStyle/>
          <a:p>
            <a:pPr algn="l">
              <a:lnSpc>
                <a:spcPts val="3277"/>
              </a:lnSpc>
            </a:pPr>
            <a:r>
              <a:rPr lang="en-US" sz="2048">
                <a:solidFill>
                  <a:srgbClr val="E5E0DF"/>
                </a:solidFill>
                <a:latin typeface="Overpass"/>
              </a:rPr>
              <a:t>Yasal ve diğer gereksinimlere uygunluğun değerlendirilmesi</a:t>
            </a:r>
          </a:p>
        </p:txBody>
      </p:sp>
      <p:sp>
        <p:nvSpPr>
          <p:cNvPr id="27" name="TextBox 27"/>
          <p:cNvSpPr txBox="1"/>
          <p:nvPr/>
        </p:nvSpPr>
        <p:spPr>
          <a:xfrm>
            <a:off x="3419981" y="8248829"/>
            <a:ext cx="11447889" cy="1280755"/>
          </a:xfrm>
          <a:prstGeom prst="rect">
            <a:avLst/>
          </a:prstGeom>
        </p:spPr>
        <p:txBody>
          <a:bodyPr lIns="0" tIns="0" rIns="0" bIns="0" rtlCol="0" anchor="t">
            <a:spAutoFit/>
          </a:bodyPr>
          <a:lstStyle/>
          <a:p>
            <a:pPr algn="l">
              <a:lnSpc>
                <a:spcPts val="3277"/>
              </a:lnSpc>
            </a:pPr>
            <a:r>
              <a:rPr lang="en-US" sz="2048">
                <a:solidFill>
                  <a:srgbClr val="E5E0DF"/>
                </a:solidFill>
                <a:latin typeface="Overpass"/>
              </a:rPr>
              <a:t>ISO 45001 sistemi yönetimi gözden geçirme aşamasında, iç denetim raporlarına, üst yönetimin periyodik sistem gözden geçirmelerine ve yasal gereksinimlere uygunluğun değerlendirilmesine odaklanılır. Bu sayede sistemin etkinliği ve sürekli iyileştirme fırsatları belirlenir.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934</Words>
  <Application>Microsoft Office PowerPoint</Application>
  <PresentationFormat>Özel</PresentationFormat>
  <Paragraphs>126</Paragraphs>
  <Slides>13</Slides>
  <Notes>13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Overpass</vt:lpstr>
      <vt:lpstr>Calibri</vt:lpstr>
      <vt:lpstr>Overpass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ISO-45001-Nedir.pptx</dc:title>
  <cp:lastModifiedBy>EKOL BELGELENDİRME</cp:lastModifiedBy>
  <cp:revision>3</cp:revision>
  <dcterms:created xsi:type="dcterms:W3CDTF">2006-08-16T00:00:00Z</dcterms:created>
  <dcterms:modified xsi:type="dcterms:W3CDTF">2024-05-07T15:10:19Z</dcterms:modified>
  <dc:identifier>DAGB1Tw3-j4</dc:identifier>
</cp:coreProperties>
</file>