
<file path=[Content_Types].xml><?xml version="1.0" encoding="utf-8"?>
<Types xmlns="http://schemas.openxmlformats.org/package/2006/content-types">
  <Default ContentType="application/x-fontdata" Extension="fntdata"/>
  <Default ContentType="image/jpeg" Extension="jpeg"/>
  <Default ContentType="image/png" Extension="png"/>
  <Default ContentType="application/vnd.openxmlformats-package.relationships+xml" Extension="rels"/>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notesMaster+xml" PartName="/ppt/notesMasters/notesMaster1.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openxmlformats-officedocument.presentationml.notesSlide+xml" PartName="/ppt/notesSlides/notesSlide4.xml"/>
  <Override ContentType="application/vnd.openxmlformats-officedocument.presentationml.notesSlide+xml" PartName="/ppt/notesSlides/notesSlide5.xml"/>
  <Override ContentType="application/vnd.openxmlformats-officedocument.presentationml.notesSlide+xml" PartName="/ppt/notesSlides/notesSlide6.xml"/>
  <Override ContentType="application/vnd.openxmlformats-officedocument.presentationml.notesSlide+xml" PartName="/ppt/notesSlides/notesSlide7.xml"/>
  <Override ContentType="application/vnd.openxmlformats-officedocument.presentationml.notesSlide+xml" PartName="/ppt/notesSlides/notesSlide8.xml"/>
  <Override ContentType="application/vnd.openxmlformats-officedocument.presentationml.notesSlide+xml" PartName="/ppt/notesSlides/notesSlide9.xml"/>
  <Override ContentType="application/vnd.openxmlformats-officedocument.presentationml.notesSlide+xml" PartName="/ppt/notesSlides/notesSlide10.xml"/>
  <Override ContentType="application/vnd.openxmlformats-officedocument.presentationml.notesSlide+xml" PartName="/ppt/notesSlides/notesSlide11.xml"/>
  <Override ContentType="application/vnd.openxmlformats-officedocument.presentationml.notesSlide+xml" PartName="/ppt/notesSlides/notesSlide12.xml"/>
  <Override ContentType="application/vnd.openxmlformats-officedocument.presentationml.notesSlide+xml" PartName="/ppt/notesSlides/notesSlide13.xml"/>
  <Override ContentType="application/vnd.openxmlformats-officedocument.presentationml.notesSlide+xml" PartName="/ppt/notesSlides/notesSlide14.xml"/>
  <Override ContentType="application/vnd.openxmlformats-officedocument.presentationml.notesSlide+xml" PartName="/ppt/notesSlides/notesSlide15.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notesMasterIdLst>
    <p:notesMasterId r:id="rId25"/>
  </p:notesMasterIdLst>
  <p:sldIdLst>
    <p:sldId id="256" r:id="rId10"/>
    <p:sldId id="257" r:id="rId11"/>
    <p:sldId id="258" r:id="rId12"/>
    <p:sldId id="259" r:id="rId13"/>
    <p:sldId id="260" r:id="rId14"/>
    <p:sldId id="261" r:id="rId15"/>
    <p:sldId id="262" r:id="rId16"/>
    <p:sldId id="263" r:id="rId17"/>
    <p:sldId id="264" r:id="rId18"/>
    <p:sldId id="265" r:id="rId19"/>
    <p:sldId id="266" r:id="rId20"/>
    <p:sldId id="267" r:id="rId21"/>
    <p:sldId id="268" r:id="rId22"/>
    <p:sldId id="269" r:id="rId23"/>
    <p:sldId id="270" r:id="rId24"/>
  </p:sldIdLst>
  <p:sldSz cx="18288000" cy="10287000"/>
  <p:notesSz cx="6858000" cy="9144000"/>
  <p:embeddedFontLst>
    <p:embeddedFont>
      <p:font typeface="Arimo" charset="1" panose="020B0604020202020204"/>
      <p:regular r:id="rId6"/>
    </p:embeddedFont>
    <p:embeddedFont>
      <p:font typeface="Arimo Bold" charset="1" panose="020B0704020202020204"/>
      <p:regular r:id="rId7"/>
    </p:embeddedFont>
    <p:embeddedFont>
      <p:font typeface="Arimo Italics" charset="1" panose="020B0604020202090204"/>
      <p:regular r:id="rId8"/>
    </p:embeddedFont>
    <p:embeddedFont>
      <p:font typeface="Arimo Bold Italics" charset="1" panose="020B0704020202090204"/>
      <p:regular r:id="rId9"/>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Relationships xmlns="http://schemas.openxmlformats.org/package/2006/relationships"><Relationship Id="rId1" Target="slideMasters/slideMaster1.xml" Type="http://schemas.openxmlformats.org/officeDocument/2006/relationships/slideMaster"/><Relationship Id="rId10" Target="slides/slide1.xml" Type="http://schemas.openxmlformats.org/officeDocument/2006/relationships/slide"/><Relationship Id="rId11" Target="slides/slide2.xml" Type="http://schemas.openxmlformats.org/officeDocument/2006/relationships/slide"/><Relationship Id="rId12" Target="slides/slide3.xml" Type="http://schemas.openxmlformats.org/officeDocument/2006/relationships/slide"/><Relationship Id="rId13" Target="slides/slide4.xml" Type="http://schemas.openxmlformats.org/officeDocument/2006/relationships/slide"/><Relationship Id="rId14" Target="slides/slide5.xml" Type="http://schemas.openxmlformats.org/officeDocument/2006/relationships/slide"/><Relationship Id="rId15" Target="slides/slide6.xml" Type="http://schemas.openxmlformats.org/officeDocument/2006/relationships/slide"/><Relationship Id="rId16" Target="slides/slide7.xml" Type="http://schemas.openxmlformats.org/officeDocument/2006/relationships/slide"/><Relationship Id="rId17" Target="slides/slide8.xml" Type="http://schemas.openxmlformats.org/officeDocument/2006/relationships/slide"/><Relationship Id="rId18" Target="slides/slide9.xml" Type="http://schemas.openxmlformats.org/officeDocument/2006/relationships/slide"/><Relationship Id="rId19" Target="slides/slide10.xml" Type="http://schemas.openxmlformats.org/officeDocument/2006/relationships/slide"/><Relationship Id="rId2" Target="presProps.xml" Type="http://schemas.openxmlformats.org/officeDocument/2006/relationships/presProps"/><Relationship Id="rId20" Target="slides/slide11.xml" Type="http://schemas.openxmlformats.org/officeDocument/2006/relationships/slide"/><Relationship Id="rId21" Target="slides/slide12.xml" Type="http://schemas.openxmlformats.org/officeDocument/2006/relationships/slide"/><Relationship Id="rId22" Target="slides/slide13.xml" Type="http://schemas.openxmlformats.org/officeDocument/2006/relationships/slide"/><Relationship Id="rId23" Target="slides/slide14.xml" Type="http://schemas.openxmlformats.org/officeDocument/2006/relationships/slide"/><Relationship Id="rId24" Target="slides/slide15.xml" Type="http://schemas.openxmlformats.org/officeDocument/2006/relationships/slide"/><Relationship Id="rId25" Target="notesMasters/notesMaster1.xml" Type="http://schemas.openxmlformats.org/officeDocument/2006/relationships/notesMaster"/><Relationship Id="rId26" Target="theme/theme2.xml" Type="http://schemas.openxmlformats.org/officeDocument/2006/relationships/theme"/><Relationship Id="rId27" Target="notesSlides/notesSlide1.xml" Type="http://schemas.openxmlformats.org/officeDocument/2006/relationships/notesSlide"/><Relationship Id="rId28" Target="notesSlides/notesSlide2.xml" Type="http://schemas.openxmlformats.org/officeDocument/2006/relationships/notesSlide"/><Relationship Id="rId29" Target="notesSlides/notesSlide3.xml" Type="http://schemas.openxmlformats.org/officeDocument/2006/relationships/notesSlide"/><Relationship Id="rId3" Target="viewProps.xml" Type="http://schemas.openxmlformats.org/officeDocument/2006/relationships/viewProps"/><Relationship Id="rId30" Target="notesSlides/notesSlide4.xml" Type="http://schemas.openxmlformats.org/officeDocument/2006/relationships/notesSlide"/><Relationship Id="rId31" Target="notesSlides/notesSlide5.xml" Type="http://schemas.openxmlformats.org/officeDocument/2006/relationships/notesSlide"/><Relationship Id="rId32" Target="notesSlides/notesSlide6.xml" Type="http://schemas.openxmlformats.org/officeDocument/2006/relationships/notesSlide"/><Relationship Id="rId33" Target="notesSlides/notesSlide7.xml" Type="http://schemas.openxmlformats.org/officeDocument/2006/relationships/notesSlide"/><Relationship Id="rId34" Target="notesSlides/notesSlide8.xml" Type="http://schemas.openxmlformats.org/officeDocument/2006/relationships/notesSlide"/><Relationship Id="rId35" Target="notesSlides/notesSlide9.xml" Type="http://schemas.openxmlformats.org/officeDocument/2006/relationships/notesSlide"/><Relationship Id="rId36" Target="notesSlides/notesSlide10.xml" Type="http://schemas.openxmlformats.org/officeDocument/2006/relationships/notesSlide"/><Relationship Id="rId37" Target="notesSlides/notesSlide11.xml" Type="http://schemas.openxmlformats.org/officeDocument/2006/relationships/notesSlide"/><Relationship Id="rId38" Target="notesSlides/notesSlide12.xml" Type="http://schemas.openxmlformats.org/officeDocument/2006/relationships/notesSlide"/><Relationship Id="rId39" Target="notesSlides/notesSlide13.xml" Type="http://schemas.openxmlformats.org/officeDocument/2006/relationships/notesSlide"/><Relationship Id="rId4" Target="theme/theme1.xml" Type="http://schemas.openxmlformats.org/officeDocument/2006/relationships/theme"/><Relationship Id="rId40" Target="notesSlides/notesSlide14.xml" Type="http://schemas.openxmlformats.org/officeDocument/2006/relationships/notesSlide"/><Relationship Id="rId41" Target="notesSlides/notesSlide15.xml" Type="http://schemas.openxmlformats.org/officeDocument/2006/relationships/notesSlide"/><Relationship Id="rId5" Target="tableStyles.xml" Type="http://schemas.openxmlformats.org/officeDocument/2006/relationships/tableStyles"/><Relationship Id="rId6" Target="fonts/font6.fntdata" Type="http://schemas.openxmlformats.org/officeDocument/2006/relationships/font"/><Relationship Id="rId7" Target="fonts/font7.fntdata" Type="http://schemas.openxmlformats.org/officeDocument/2006/relationships/font"/><Relationship Id="rId8" Target="fonts/font8.fntdata" Type="http://schemas.openxmlformats.org/officeDocument/2006/relationships/font"/><Relationship Id="rId9" Target="fonts/font9.fntdata" Type="http://schemas.openxmlformats.org/officeDocument/2006/relationships/font"/></Relationships>
</file>

<file path=ppt/notesMasters/_rels/notesMaster1.xml.rels><?xml version="1.0" encoding="UTF-8" standalone="yes"?><Relationships xmlns="http://schemas.openxmlformats.org/package/2006/relationships"><Relationship Id="rId1" Target="../theme/theme2.xml" Type="http://schemas.openxmlformats.org/officeDocument/2006/relationships/theme"/></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1.7.2013</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xml" Type="http://schemas.openxmlformats.org/officeDocument/2006/relationships/slide"/></Relationships>
</file>

<file path=ppt/notesSlides/_rels/notesSlide10.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0.xml" Type="http://schemas.openxmlformats.org/officeDocument/2006/relationships/slide"/></Relationships>
</file>

<file path=ppt/notesSlides/_rels/notesSlide11.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1.xml" Type="http://schemas.openxmlformats.org/officeDocument/2006/relationships/slide"/></Relationships>
</file>

<file path=ppt/notesSlides/_rels/notesSlide12.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2.xml" Type="http://schemas.openxmlformats.org/officeDocument/2006/relationships/slide"/></Relationships>
</file>

<file path=ppt/notesSlides/_rels/notesSlide13.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3.xml" Type="http://schemas.openxmlformats.org/officeDocument/2006/relationships/slide"/></Relationships>
</file>

<file path=ppt/notesSlides/_rels/notesSlide14.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4.xml" Type="http://schemas.openxmlformats.org/officeDocument/2006/relationships/slide"/></Relationships>
</file>

<file path=ppt/notesSlides/_rels/notesSlide15.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5.xml" Type="http://schemas.openxmlformats.org/officeDocument/2006/relationships/slide"/></Relationships>
</file>

<file path=ppt/notesSlides/_rels/notesSlide2.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xml" Type="http://schemas.openxmlformats.org/officeDocument/2006/relationships/slide"/></Relationships>
</file>

<file path=ppt/notesSlides/_rels/notesSlide3.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3.xml" Type="http://schemas.openxmlformats.org/officeDocument/2006/relationships/slide"/></Relationships>
</file>

<file path=ppt/notesSlides/_rels/notesSlide4.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4.xml" Type="http://schemas.openxmlformats.org/officeDocument/2006/relationships/slide"/></Relationships>
</file>

<file path=ppt/notesSlides/_rels/notesSlide5.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5.xml" Type="http://schemas.openxmlformats.org/officeDocument/2006/relationships/slide"/></Relationships>
</file>

<file path=ppt/notesSlides/_rels/notesSlide6.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6.xml" Type="http://schemas.openxmlformats.org/officeDocument/2006/relationships/slide"/></Relationships>
</file>

<file path=ppt/notesSlides/_rels/notesSlide7.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7.xml" Type="http://schemas.openxmlformats.org/officeDocument/2006/relationships/slide"/></Relationships>
</file>

<file path=ppt/notesSlides/_rels/notesSlide8.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8.xml" Type="http://schemas.openxmlformats.org/officeDocument/2006/relationships/slide"/></Relationships>
</file>

<file path=ppt/notesSlides/_rels/notesSlide9.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9.xml" Type="http://schemas.openxmlformats.org/officeDocument/2006/relationships/slide"/></Relationships>
</file>

<file path=ppt/notesSlides/notesSlide1.xml><?xml version="1.0" encoding="utf-8"?>
<p:notes xmlns:p="http://schemas.openxmlformats.org/presentationml/2006/main">
  <p:cSld>
    <p:spTree xmlns:a="http://schemas.openxmlformats.org/drawingml/2006/main"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1</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notes>
</file>

<file path=ppt/notesSlides/notesSlide10.xml><?xml version="1.0" encoding="utf-8"?>
<p:notes xmlns:p="http://schemas.openxmlformats.org/presentationml/2006/main">
  <p:cSld>
    <p:spTree xmlns:a="http://schemas.openxmlformats.org/drawingml/2006/main"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10</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notes>
</file>

<file path=ppt/notesSlides/notesSlide11.xml><?xml version="1.0" encoding="utf-8"?>
<p:notes xmlns:p="http://schemas.openxmlformats.org/presentationml/2006/main">
  <p:cSld>
    <p:spTree xmlns:a="http://schemas.openxmlformats.org/drawingml/2006/main"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11</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notes>
</file>

<file path=ppt/notesSlides/notesSlide12.xml><?xml version="1.0" encoding="utf-8"?>
<p:notes xmlns:p="http://schemas.openxmlformats.org/presentationml/2006/main">
  <p:cSld>
    <p:spTree xmlns:a="http://schemas.openxmlformats.org/drawingml/2006/main"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12</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notes>
</file>

<file path=ppt/notesSlides/notesSlide13.xml><?xml version="1.0" encoding="utf-8"?>
<p:notes xmlns:p="http://schemas.openxmlformats.org/presentationml/2006/main">
  <p:cSld>
    <p:spTree xmlns:a="http://schemas.openxmlformats.org/drawingml/2006/main"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13</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notes>
</file>

<file path=ppt/notesSlides/notesSlide14.xml><?xml version="1.0" encoding="utf-8"?>
<p:notes xmlns:p="http://schemas.openxmlformats.org/presentationml/2006/main">
  <p:cSld>
    <p:spTree xmlns:a="http://schemas.openxmlformats.org/drawingml/2006/main"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14</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notes>
</file>

<file path=ppt/notesSlides/notesSlide15.xml><?xml version="1.0" encoding="utf-8"?>
<p:notes xmlns:p="http://schemas.openxmlformats.org/presentationml/2006/main">
  <p:cSld>
    <p:spTree xmlns:a="http://schemas.openxmlformats.org/drawingml/2006/main"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15</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notes>
</file>

<file path=ppt/notesSlides/notesSlide2.xml><?xml version="1.0" encoding="utf-8"?>
<p:notes xmlns:p="http://schemas.openxmlformats.org/presentationml/2006/main">
  <p:cSld>
    <p:spTree xmlns:a="http://schemas.openxmlformats.org/drawingml/2006/main"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2</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notes>
</file>

<file path=ppt/notesSlides/notesSlide3.xml><?xml version="1.0" encoding="utf-8"?>
<p:notes xmlns:p="http://schemas.openxmlformats.org/presentationml/2006/main">
  <p:cSld>
    <p:spTree xmlns:a="http://schemas.openxmlformats.org/drawingml/2006/main"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3</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notes>
</file>

<file path=ppt/notesSlides/notesSlide4.xml><?xml version="1.0" encoding="utf-8"?>
<p:notes xmlns:p="http://schemas.openxmlformats.org/presentationml/2006/main">
  <p:cSld>
    <p:spTree xmlns:a="http://schemas.openxmlformats.org/drawingml/2006/main"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4</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notes>
</file>

<file path=ppt/notesSlides/notesSlide5.xml><?xml version="1.0" encoding="utf-8"?>
<p:notes xmlns:p="http://schemas.openxmlformats.org/presentationml/2006/main">
  <p:cSld>
    <p:spTree xmlns:a="http://schemas.openxmlformats.org/drawingml/2006/main"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5</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notes>
</file>

<file path=ppt/notesSlides/notesSlide6.xml><?xml version="1.0" encoding="utf-8"?>
<p:notes xmlns:p="http://schemas.openxmlformats.org/presentationml/2006/main">
  <p:cSld>
    <p:spTree xmlns:a="http://schemas.openxmlformats.org/drawingml/2006/main"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6</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notes>
</file>

<file path=ppt/notesSlides/notesSlide7.xml><?xml version="1.0" encoding="utf-8"?>
<p:notes xmlns:p="http://schemas.openxmlformats.org/presentationml/2006/main">
  <p:cSld>
    <p:spTree xmlns:a="http://schemas.openxmlformats.org/drawingml/2006/main"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7</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notes>
</file>

<file path=ppt/notesSlides/notesSlide8.xml><?xml version="1.0" encoding="utf-8"?>
<p:notes xmlns:p="http://schemas.openxmlformats.org/presentationml/2006/main">
  <p:cSld>
    <p:spTree xmlns:a="http://schemas.openxmlformats.org/drawingml/2006/main"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8</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notes>
</file>

<file path=ppt/notesSlides/notesSlide9.xml><?xml version="1.0" encoding="utf-8"?>
<p:notes xmlns:p="http://schemas.openxmlformats.org/presentationml/2006/main">
  <p:cSld>
    <p:spTree xmlns:a="http://schemas.openxmlformats.org/drawingml/2006/main"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9</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notes>
</file>

<file path=ppt/slideLayouts/_rels/slideLayout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xml" Type="http://schemas.openxmlformats.org/officeDocument/2006/relationships/notesSlide"/><Relationship Id="rId3" Target="../media/image1.png" Type="http://schemas.openxmlformats.org/officeDocument/2006/relationships/image"/></Relationships>
</file>

<file path=ppt/slides/_rels/slide10.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0.xml" Type="http://schemas.openxmlformats.org/officeDocument/2006/relationships/notesSlide"/><Relationship Id="rId3" Target="../media/image12.png" Type="http://schemas.openxmlformats.org/officeDocument/2006/relationships/image"/></Relationships>
</file>

<file path=ppt/slides/_rels/slide11.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1.xml" Type="http://schemas.openxmlformats.org/officeDocument/2006/relationships/notesSlide"/><Relationship Id="rId3" Target="../media/image12.png" Type="http://schemas.openxmlformats.org/officeDocument/2006/relationships/image"/></Relationships>
</file>

<file path=ppt/slides/_rels/slide12.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2.xml" Type="http://schemas.openxmlformats.org/officeDocument/2006/relationships/notesSlide"/></Relationships>
</file>

<file path=ppt/slides/_rels/slide13.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3.xml" Type="http://schemas.openxmlformats.org/officeDocument/2006/relationships/notesSlide"/><Relationship Id="rId3" Target="../media/image13.png" Type="http://schemas.openxmlformats.org/officeDocument/2006/relationships/image"/></Relationships>
</file>

<file path=ppt/slides/_rels/slide14.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4.xml" Type="http://schemas.openxmlformats.org/officeDocument/2006/relationships/notesSlide"/><Relationship Id="rId3" Target="../media/image14.png" Type="http://schemas.openxmlformats.org/officeDocument/2006/relationships/image"/></Relationships>
</file>

<file path=ppt/slides/_rels/slide15.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5.xml" Type="http://schemas.openxmlformats.org/officeDocument/2006/relationships/notesSlide"/></Relationships>
</file>

<file path=ppt/slides/_rels/slide2.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2.xml" Type="http://schemas.openxmlformats.org/officeDocument/2006/relationships/notesSlide"/><Relationship Id="rId3" Target="../media/image2.png" Type="http://schemas.openxmlformats.org/officeDocument/2006/relationships/image"/></Relationships>
</file>

<file path=ppt/slides/_rels/slide3.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3.xml" Type="http://schemas.openxmlformats.org/officeDocument/2006/relationships/notesSlide"/><Relationship Id="rId3" Target="../media/image3.png" Type="http://schemas.openxmlformats.org/officeDocument/2006/relationships/image"/></Relationships>
</file>

<file path=ppt/slides/_rels/slide4.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4.xml" Type="http://schemas.openxmlformats.org/officeDocument/2006/relationships/notesSlide"/></Relationships>
</file>

<file path=ppt/slides/_rels/slide5.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5.xml" Type="http://schemas.openxmlformats.org/officeDocument/2006/relationships/notesSlide"/></Relationships>
</file>

<file path=ppt/slides/_rels/slide6.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6.xml" Type="http://schemas.openxmlformats.org/officeDocument/2006/relationships/notesSlide"/></Relationships>
</file>

<file path=ppt/slides/_rels/slide7.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7.xml" Type="http://schemas.openxmlformats.org/officeDocument/2006/relationships/notesSlide"/><Relationship Id="rId3" Target="../media/image4.png" Type="http://schemas.openxmlformats.org/officeDocument/2006/relationships/image"/><Relationship Id="rId4" Target="../media/image5.png" Type="http://schemas.openxmlformats.org/officeDocument/2006/relationships/image"/><Relationship Id="rId5" Target="../media/image6.png" Type="http://schemas.openxmlformats.org/officeDocument/2006/relationships/image"/><Relationship Id="rId6" Target="../media/image7.png" Type="http://schemas.openxmlformats.org/officeDocument/2006/relationships/image"/></Relationships>
</file>

<file path=ppt/slides/_rels/slide8.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8.xml" Type="http://schemas.openxmlformats.org/officeDocument/2006/relationships/notesSlide"/><Relationship Id="rId3" Target="../media/image8.png" Type="http://schemas.openxmlformats.org/officeDocument/2006/relationships/image"/><Relationship Id="rId4" Target="../media/image9.png" Type="http://schemas.openxmlformats.org/officeDocument/2006/relationships/image"/><Relationship Id="rId5" Target="../media/image10.png" Type="http://schemas.openxmlformats.org/officeDocument/2006/relationships/image"/><Relationship Id="rId6" Target="../media/image11.png" Type="http://schemas.openxmlformats.org/officeDocument/2006/relationships/image"/></Relationships>
</file>

<file path=ppt/slides/_rels/slide9.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9.xml" Type="http://schemas.openxmlformats.org/officeDocument/2006/relationships/notesSlide"/></Relationships>
</file>

<file path=ppt/slides/slide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0287000"/>
            <a:chOff x="0" y="0"/>
            <a:chExt cx="24384000" cy="13716000"/>
          </a:xfrm>
        </p:grpSpPr>
        <p:sp>
          <p:nvSpPr>
            <p:cNvPr name="Freeform 3" id="3"/>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close/>
                </a:path>
              </a:pathLst>
            </a:custGeom>
            <a:solidFill>
              <a:srgbClr val="5C73E6"/>
            </a:solidFill>
          </p:spPr>
        </p:sp>
      </p:grpSp>
      <p:grpSp>
        <p:nvGrpSpPr>
          <p:cNvPr name="Group 4" id="4"/>
          <p:cNvGrpSpPr/>
          <p:nvPr/>
        </p:nvGrpSpPr>
        <p:grpSpPr>
          <a:xfrm rot="0">
            <a:off x="0" y="0"/>
            <a:ext cx="18288000" cy="10287000"/>
            <a:chOff x="0" y="0"/>
            <a:chExt cx="24384000" cy="13716000"/>
          </a:xfrm>
        </p:grpSpPr>
        <p:sp>
          <p:nvSpPr>
            <p:cNvPr name="Freeform 5" id="5"/>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close/>
                </a:path>
              </a:pathLst>
            </a:custGeom>
            <a:solidFill>
              <a:srgbClr val="F9F9FF"/>
            </a:solidFill>
          </p:spPr>
        </p:sp>
      </p:grpSp>
      <p:sp>
        <p:nvSpPr>
          <p:cNvPr name="Freeform 6" id="6" descr="preencoded.png"/>
          <p:cNvSpPr/>
          <p:nvPr/>
        </p:nvSpPr>
        <p:spPr>
          <a:xfrm flipH="false" flipV="false" rot="0">
            <a:off x="0" y="0"/>
            <a:ext cx="6858000" cy="10287000"/>
          </a:xfrm>
          <a:custGeom>
            <a:avLst/>
            <a:gdLst/>
            <a:ahLst/>
            <a:cxnLst/>
            <a:rect r="r" b="b" t="t" l="l"/>
            <a:pathLst>
              <a:path h="10287000" w="6858000">
                <a:moveTo>
                  <a:pt x="0" y="0"/>
                </a:moveTo>
                <a:lnTo>
                  <a:pt x="6858000" y="0"/>
                </a:lnTo>
                <a:lnTo>
                  <a:pt x="6858000" y="10287000"/>
                </a:lnTo>
                <a:lnTo>
                  <a:pt x="0" y="10287000"/>
                </a:lnTo>
                <a:lnTo>
                  <a:pt x="0" y="0"/>
                </a:lnTo>
                <a:close/>
              </a:path>
            </a:pathLst>
          </a:custGeom>
          <a:blipFill>
            <a:blip r:embed="rId3"/>
            <a:stretch>
              <a:fillRect l="0" t="0" r="0" b="0"/>
            </a:stretch>
          </a:blipFill>
        </p:spPr>
      </p:sp>
      <p:sp>
        <p:nvSpPr>
          <p:cNvPr name="TextBox 7" id="7"/>
          <p:cNvSpPr txBox="true"/>
          <p:nvPr/>
        </p:nvSpPr>
        <p:spPr>
          <a:xfrm rot="0">
            <a:off x="7990939" y="2219504"/>
            <a:ext cx="9164121" cy="3600164"/>
          </a:xfrm>
          <a:prstGeom prst="rect">
            <a:avLst/>
          </a:prstGeom>
        </p:spPr>
        <p:txBody>
          <a:bodyPr anchor="t" rtlCol="false" tIns="0" lIns="0" bIns="0" rIns="0">
            <a:spAutoFit/>
          </a:bodyPr>
          <a:lstStyle/>
          <a:p>
            <a:pPr algn="l">
              <a:lnSpc>
                <a:spcPts val="9431"/>
              </a:lnSpc>
            </a:pPr>
            <a:r>
              <a:rPr lang="en-US" sz="7544">
                <a:solidFill>
                  <a:srgbClr val="1B1B27"/>
                </a:solidFill>
                <a:latin typeface="Arimo"/>
              </a:rPr>
              <a:t>ISO 9001 Kalite Yönetim Sistemi Nedir?</a:t>
            </a:r>
          </a:p>
        </p:txBody>
      </p:sp>
      <p:sp>
        <p:nvSpPr>
          <p:cNvPr name="TextBox 8" id="8"/>
          <p:cNvSpPr txBox="true"/>
          <p:nvPr/>
        </p:nvSpPr>
        <p:spPr>
          <a:xfrm rot="0">
            <a:off x="7990939" y="6210330"/>
            <a:ext cx="9164121" cy="1780817"/>
          </a:xfrm>
          <a:prstGeom prst="rect">
            <a:avLst/>
          </a:prstGeom>
        </p:spPr>
        <p:txBody>
          <a:bodyPr anchor="t" rtlCol="false" tIns="0" lIns="0" bIns="0" rIns="0">
            <a:spAutoFit/>
          </a:bodyPr>
          <a:lstStyle/>
          <a:p>
            <a:pPr algn="l">
              <a:lnSpc>
                <a:spcPts val="3498"/>
              </a:lnSpc>
            </a:pPr>
            <a:r>
              <a:rPr lang="en-US" sz="2187">
                <a:solidFill>
                  <a:srgbClr val="404155"/>
                </a:solidFill>
                <a:latin typeface="Arimo"/>
              </a:rPr>
              <a:t> ISO 9001, bir kuruluşun kalite yönetimini geliştirmek ve iyileştirmek için kullanılan uluslararası bir standarttır. Bu sistem, müşteri memnuniyetini artırmayı, iş süreçlerini iyileştirmeyi ve sürekli gelişimi hedeflemektedir.</a:t>
            </a:r>
          </a:p>
        </p:txBody>
      </p:sp>
    </p:spTree>
  </p:cSld>
  <p:clrMapOvr>
    <a:masterClrMapping/>
  </p:clrMapOvr>
</p:sld>
</file>

<file path=ppt/slides/slide10.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0287000"/>
            <a:chOff x="0" y="0"/>
            <a:chExt cx="24384000" cy="13716000"/>
          </a:xfrm>
        </p:grpSpPr>
        <p:sp>
          <p:nvSpPr>
            <p:cNvPr name="Freeform 3" id="3"/>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close/>
                </a:path>
              </a:pathLst>
            </a:custGeom>
            <a:solidFill>
              <a:srgbClr val="5C73E6"/>
            </a:solidFill>
          </p:spPr>
        </p:sp>
      </p:grpSp>
      <p:grpSp>
        <p:nvGrpSpPr>
          <p:cNvPr name="Group 4" id="4"/>
          <p:cNvGrpSpPr/>
          <p:nvPr/>
        </p:nvGrpSpPr>
        <p:grpSpPr>
          <a:xfrm rot="0">
            <a:off x="0" y="0"/>
            <a:ext cx="18288000" cy="10287000"/>
            <a:chOff x="0" y="0"/>
            <a:chExt cx="24384000" cy="13716000"/>
          </a:xfrm>
        </p:grpSpPr>
        <p:sp>
          <p:nvSpPr>
            <p:cNvPr name="Freeform 5" id="5"/>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close/>
                </a:path>
              </a:pathLst>
            </a:custGeom>
            <a:solidFill>
              <a:srgbClr val="F9F9FF"/>
            </a:solidFill>
          </p:spPr>
        </p:sp>
      </p:grpSp>
      <p:sp>
        <p:nvSpPr>
          <p:cNvPr name="Freeform 6" id="6" descr="preencoded.png"/>
          <p:cNvSpPr/>
          <p:nvPr/>
        </p:nvSpPr>
        <p:spPr>
          <a:xfrm flipH="false" flipV="false" rot="0">
            <a:off x="0" y="0"/>
            <a:ext cx="18288000" cy="3471862"/>
          </a:xfrm>
          <a:custGeom>
            <a:avLst/>
            <a:gdLst/>
            <a:ahLst/>
            <a:cxnLst/>
            <a:rect r="r" b="b" t="t" l="l"/>
            <a:pathLst>
              <a:path h="3471862" w="18288000">
                <a:moveTo>
                  <a:pt x="0" y="0"/>
                </a:moveTo>
                <a:lnTo>
                  <a:pt x="18288000" y="0"/>
                </a:lnTo>
                <a:lnTo>
                  <a:pt x="18288000" y="3471862"/>
                </a:lnTo>
                <a:lnTo>
                  <a:pt x="0" y="3471862"/>
                </a:lnTo>
                <a:lnTo>
                  <a:pt x="0" y="0"/>
                </a:lnTo>
                <a:close/>
              </a:path>
            </a:pathLst>
          </a:custGeom>
          <a:blipFill>
            <a:blip r:embed="rId3"/>
            <a:stretch>
              <a:fillRect l="0" t="-68" r="0" b="-68"/>
            </a:stretch>
          </a:blipFill>
        </p:spPr>
      </p:sp>
      <p:sp>
        <p:nvSpPr>
          <p:cNvPr name="TextBox 7" id="7"/>
          <p:cNvSpPr txBox="true"/>
          <p:nvPr/>
        </p:nvSpPr>
        <p:spPr>
          <a:xfrm rot="0">
            <a:off x="2638931" y="5337155"/>
            <a:ext cx="11939320" cy="833676"/>
          </a:xfrm>
          <a:prstGeom prst="rect">
            <a:avLst/>
          </a:prstGeom>
        </p:spPr>
        <p:txBody>
          <a:bodyPr anchor="t" rtlCol="false" tIns="0" lIns="0" bIns="0" rIns="0">
            <a:spAutoFit/>
          </a:bodyPr>
          <a:lstStyle/>
          <a:p>
            <a:pPr algn="l">
              <a:lnSpc>
                <a:spcPts val="6834"/>
              </a:lnSpc>
            </a:pPr>
            <a:r>
              <a:rPr lang="en-US" sz="5467">
                <a:solidFill>
                  <a:srgbClr val="1B1B27"/>
                </a:solidFill>
                <a:latin typeface="Arimo"/>
              </a:rPr>
              <a:t>ISO 9001 Belgesi Almanın Süreçleri</a:t>
            </a:r>
          </a:p>
        </p:txBody>
      </p:sp>
      <p:sp>
        <p:nvSpPr>
          <p:cNvPr name="TextBox 8" id="8"/>
          <p:cNvSpPr txBox="true"/>
          <p:nvPr/>
        </p:nvSpPr>
        <p:spPr>
          <a:xfrm rot="0">
            <a:off x="2638931" y="6583591"/>
            <a:ext cx="13010138" cy="1780817"/>
          </a:xfrm>
          <a:prstGeom prst="rect">
            <a:avLst/>
          </a:prstGeom>
        </p:spPr>
        <p:txBody>
          <a:bodyPr anchor="t" rtlCol="false" tIns="0" lIns="0" bIns="0" rIns="0">
            <a:spAutoFit/>
          </a:bodyPr>
          <a:lstStyle/>
          <a:p>
            <a:pPr algn="l">
              <a:lnSpc>
                <a:spcPts val="3498"/>
              </a:lnSpc>
            </a:pPr>
            <a:r>
              <a:rPr lang="en-US" sz="2187">
                <a:solidFill>
                  <a:srgbClr val="404155"/>
                </a:solidFill>
                <a:latin typeface="Arimo"/>
              </a:rPr>
              <a:t>ISO 9001 belgesi almak için izlenmesi gereken bazı süreçler bulunmaktadır. İlk olarak, kalite yönetim sisteminizi oluşturmalı ve belgelendirmelisiniz. Daha sonra, bir belgelendirme kuruluşu seçmeli ve denetim sürecini tamamlamalısınız. Son adımda ise, sertifikayı almalı ve sürekli iyileştirmeyi sürdürmelisiniz.</a:t>
            </a:r>
          </a:p>
        </p:txBody>
      </p:sp>
    </p:spTree>
  </p:cSld>
  <p:clrMapOvr>
    <a:masterClrMapping/>
  </p:clrMapOvr>
</p:sld>
</file>

<file path=ppt/slides/slide1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0287000"/>
            <a:chOff x="0" y="0"/>
            <a:chExt cx="24384000" cy="13716000"/>
          </a:xfrm>
        </p:grpSpPr>
        <p:sp>
          <p:nvSpPr>
            <p:cNvPr name="Freeform 3" id="3"/>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close/>
                </a:path>
              </a:pathLst>
            </a:custGeom>
            <a:solidFill>
              <a:srgbClr val="5C73E6"/>
            </a:solidFill>
          </p:spPr>
        </p:sp>
      </p:grpSp>
      <p:grpSp>
        <p:nvGrpSpPr>
          <p:cNvPr name="Group 4" id="4"/>
          <p:cNvGrpSpPr/>
          <p:nvPr/>
        </p:nvGrpSpPr>
        <p:grpSpPr>
          <a:xfrm rot="0">
            <a:off x="0" y="0"/>
            <a:ext cx="18288000" cy="10287000"/>
            <a:chOff x="0" y="0"/>
            <a:chExt cx="24384000" cy="13716000"/>
          </a:xfrm>
        </p:grpSpPr>
        <p:sp>
          <p:nvSpPr>
            <p:cNvPr name="Freeform 5" id="5"/>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close/>
                </a:path>
              </a:pathLst>
            </a:custGeom>
            <a:solidFill>
              <a:srgbClr val="F9F9FF"/>
            </a:solidFill>
          </p:spPr>
        </p:sp>
      </p:grpSp>
      <p:sp>
        <p:nvSpPr>
          <p:cNvPr name="Freeform 6" id="6" descr="preencoded.png"/>
          <p:cNvSpPr/>
          <p:nvPr/>
        </p:nvSpPr>
        <p:spPr>
          <a:xfrm flipH="false" flipV="false" rot="0">
            <a:off x="0" y="0"/>
            <a:ext cx="18288000" cy="3471862"/>
          </a:xfrm>
          <a:custGeom>
            <a:avLst/>
            <a:gdLst/>
            <a:ahLst/>
            <a:cxnLst/>
            <a:rect r="r" b="b" t="t" l="l"/>
            <a:pathLst>
              <a:path h="3471862" w="18288000">
                <a:moveTo>
                  <a:pt x="0" y="0"/>
                </a:moveTo>
                <a:lnTo>
                  <a:pt x="18288000" y="0"/>
                </a:lnTo>
                <a:lnTo>
                  <a:pt x="18288000" y="3471862"/>
                </a:lnTo>
                <a:lnTo>
                  <a:pt x="0" y="3471862"/>
                </a:lnTo>
                <a:lnTo>
                  <a:pt x="0" y="0"/>
                </a:lnTo>
                <a:close/>
              </a:path>
            </a:pathLst>
          </a:custGeom>
          <a:blipFill>
            <a:blip r:embed="rId3"/>
            <a:stretch>
              <a:fillRect l="0" t="-68" r="0" b="-68"/>
            </a:stretch>
          </a:blipFill>
        </p:spPr>
      </p:sp>
      <p:sp>
        <p:nvSpPr>
          <p:cNvPr name="TextBox 7" id="7"/>
          <p:cNvSpPr txBox="true"/>
          <p:nvPr/>
        </p:nvSpPr>
        <p:spPr>
          <a:xfrm rot="0">
            <a:off x="2638931" y="4903172"/>
            <a:ext cx="13010138" cy="1701641"/>
          </a:xfrm>
          <a:prstGeom prst="rect">
            <a:avLst/>
          </a:prstGeom>
        </p:spPr>
        <p:txBody>
          <a:bodyPr anchor="t" rtlCol="false" tIns="0" lIns="0" bIns="0" rIns="0">
            <a:spAutoFit/>
          </a:bodyPr>
          <a:lstStyle/>
          <a:p>
            <a:pPr algn="l">
              <a:lnSpc>
                <a:spcPts val="6834"/>
              </a:lnSpc>
            </a:pPr>
            <a:r>
              <a:rPr lang="en-US" sz="5467">
                <a:solidFill>
                  <a:srgbClr val="1B1B27"/>
                </a:solidFill>
                <a:latin typeface="Arimo"/>
              </a:rPr>
              <a:t>ISO 9001 Sertifikasyonu İle İlgili Yanlış Anlaşılmalar</a:t>
            </a:r>
          </a:p>
        </p:txBody>
      </p:sp>
      <p:sp>
        <p:nvSpPr>
          <p:cNvPr name="TextBox 8" id="8"/>
          <p:cNvSpPr txBox="true"/>
          <p:nvPr/>
        </p:nvSpPr>
        <p:spPr>
          <a:xfrm rot="0">
            <a:off x="2638931" y="7017574"/>
            <a:ext cx="13010138" cy="1780817"/>
          </a:xfrm>
          <a:prstGeom prst="rect">
            <a:avLst/>
          </a:prstGeom>
        </p:spPr>
        <p:txBody>
          <a:bodyPr anchor="t" rtlCol="false" tIns="0" lIns="0" bIns="0" rIns="0">
            <a:spAutoFit/>
          </a:bodyPr>
          <a:lstStyle/>
          <a:p>
            <a:pPr algn="l">
              <a:lnSpc>
                <a:spcPts val="3498"/>
              </a:lnSpc>
            </a:pPr>
            <a:r>
              <a:rPr lang="en-US" sz="2187">
                <a:solidFill>
                  <a:srgbClr val="404155"/>
                </a:solidFill>
                <a:latin typeface="Arimo"/>
              </a:rPr>
              <a:t>Bazı insanlar ISO 9001 sertifikasyonunun sadece büyük şirketlere hitap ettiğini düşünürler. Ancak, ISO 9001 her ölçekteki işletme için uygulanabilir ve faydalıdır. Ayrıca, sertifikayı almanın maliyetli olduğuna dair bir yanılgı vardır. Oysa ISO 9001, işletmenizin verimliliğini artırarak uzun vadede tasarruf sağlar.</a:t>
            </a:r>
          </a:p>
        </p:txBody>
      </p:sp>
    </p:spTree>
  </p:cSld>
  <p:clrMapOvr>
    <a:masterClrMapping/>
  </p:clrMapOvr>
</p:sld>
</file>

<file path=ppt/slides/slide12.xml><?xml version="1.0" encoding="utf-8"?>
<p:sld xmlns:p="http://schemas.openxmlformats.org/presentationml/2006/main" xmlns:a="http://schemas.openxmlformats.org/drawingml/2006/main">
  <p:cSld>
    <p:spTree>
      <p:nvGrpSpPr>
        <p:cNvPr id="1" name=""/>
        <p:cNvGrpSpPr/>
        <p:nvPr/>
      </p:nvGrpSpPr>
      <p:grpSpPr>
        <a:xfrm>
          <a:off x="0" y="0"/>
          <a:ext cx="0" cy="0"/>
          <a:chOff x="0" y="0"/>
          <a:chExt cx="0" cy="0"/>
        </a:xfrm>
      </p:grpSpPr>
      <p:grpSp>
        <p:nvGrpSpPr>
          <p:cNvPr name="Group 2" id="2"/>
          <p:cNvGrpSpPr/>
          <p:nvPr/>
        </p:nvGrpSpPr>
        <p:grpSpPr>
          <a:xfrm rot="0">
            <a:off x="0" y="0"/>
            <a:ext cx="18288000" cy="10287000"/>
            <a:chOff x="0" y="0"/>
            <a:chExt cx="24384000" cy="13716000"/>
          </a:xfrm>
        </p:grpSpPr>
        <p:sp>
          <p:nvSpPr>
            <p:cNvPr name="Freeform 3" id="3"/>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close/>
                </a:path>
              </a:pathLst>
            </a:custGeom>
            <a:solidFill>
              <a:srgbClr val="5C73E6"/>
            </a:solidFill>
          </p:spPr>
        </p:sp>
      </p:grpSp>
      <p:grpSp>
        <p:nvGrpSpPr>
          <p:cNvPr name="Group 4" id="4"/>
          <p:cNvGrpSpPr/>
          <p:nvPr/>
        </p:nvGrpSpPr>
        <p:grpSpPr>
          <a:xfrm rot="0">
            <a:off x="0" y="0"/>
            <a:ext cx="18288000" cy="10287000"/>
            <a:chOff x="0" y="0"/>
            <a:chExt cx="24384000" cy="13716000"/>
          </a:xfrm>
        </p:grpSpPr>
        <p:sp>
          <p:nvSpPr>
            <p:cNvPr name="Freeform 5" id="5"/>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close/>
                </a:path>
              </a:pathLst>
            </a:custGeom>
            <a:solidFill>
              <a:srgbClr val="F9F9FF"/>
            </a:solidFill>
          </p:spPr>
        </p:sp>
      </p:grpSp>
      <p:sp>
        <p:nvSpPr>
          <p:cNvPr name="TextBox 6" id="6"/>
          <p:cNvSpPr txBox="true"/>
          <p:nvPr/>
        </p:nvSpPr>
        <p:spPr>
          <a:xfrm rot="0">
            <a:off x="2638931" y="3097887"/>
            <a:ext cx="13010138" cy="1701641"/>
          </a:xfrm>
          <a:prstGeom prst="rect">
            <a:avLst/>
          </a:prstGeom>
        </p:spPr>
        <p:txBody>
          <a:bodyPr anchor="t" rtlCol="false" tIns="0" lIns="0" bIns="0" rIns="0">
            <a:spAutoFit/>
          </a:bodyPr>
          <a:lstStyle/>
          <a:p>
            <a:pPr algn="l">
              <a:lnSpc>
                <a:spcPts val="6834"/>
              </a:lnSpc>
            </a:pPr>
            <a:r>
              <a:rPr lang="en-US" sz="5467">
                <a:solidFill>
                  <a:srgbClr val="1B1B27"/>
                </a:solidFill>
                <a:latin typeface="Arimo"/>
              </a:rPr>
              <a:t>ISO 9001 Sertifikasının İşletmeler Üzerindeki Etkisi</a:t>
            </a:r>
          </a:p>
        </p:txBody>
      </p:sp>
      <p:sp>
        <p:nvSpPr>
          <p:cNvPr name="TextBox 7" id="7"/>
          <p:cNvSpPr txBox="true"/>
          <p:nvPr/>
        </p:nvSpPr>
        <p:spPr>
          <a:xfrm rot="0">
            <a:off x="2638931" y="5351145"/>
            <a:ext cx="13010138" cy="1780817"/>
          </a:xfrm>
          <a:prstGeom prst="rect">
            <a:avLst/>
          </a:prstGeom>
        </p:spPr>
        <p:txBody>
          <a:bodyPr anchor="t" rtlCol="false" tIns="0" lIns="0" bIns="0" rIns="0">
            <a:spAutoFit/>
          </a:bodyPr>
          <a:lstStyle/>
          <a:p>
            <a:pPr algn="l">
              <a:lnSpc>
                <a:spcPts val="3498"/>
              </a:lnSpc>
            </a:pPr>
            <a:r>
              <a:rPr lang="en-US" sz="2187">
                <a:solidFill>
                  <a:srgbClr val="404155"/>
                </a:solidFill>
                <a:latin typeface="Arimo"/>
              </a:rPr>
              <a:t>ISO 9001 sertifikası, işletmelerin müşteri memnuniyetini artırmasına ve rekabet avantajı elde etmesine yardımcı olan bir standarttır. Sertifika sayesinde işletmeler, kalite yönetim sistemiyle daha etkili bir şekilde çalışabilir, süreçlerini iyileştirebilir ve müşteri taleplerini karşılayabilir. Ayrıca, ISO 9001 sertifikasının itibar ve güvenilirlik açısından da önemli bir rolü vardır.</a:t>
            </a:r>
          </a:p>
        </p:txBody>
      </p:sp>
    </p:spTree>
  </p:cSld>
  <p:clrMapOvr>
    <a:masterClrMapping/>
  </p:clrMapOvr>
</p:sld>
</file>

<file path=ppt/slides/slide1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0287000"/>
            <a:chOff x="0" y="0"/>
            <a:chExt cx="24384000" cy="13716000"/>
          </a:xfrm>
        </p:grpSpPr>
        <p:sp>
          <p:nvSpPr>
            <p:cNvPr name="Freeform 3" id="3"/>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close/>
                </a:path>
              </a:pathLst>
            </a:custGeom>
            <a:solidFill>
              <a:srgbClr val="5C73E6"/>
            </a:solidFill>
          </p:spPr>
        </p:sp>
      </p:grpSp>
      <p:grpSp>
        <p:nvGrpSpPr>
          <p:cNvPr name="Group 4" id="4"/>
          <p:cNvGrpSpPr/>
          <p:nvPr/>
        </p:nvGrpSpPr>
        <p:grpSpPr>
          <a:xfrm rot="0">
            <a:off x="0" y="0"/>
            <a:ext cx="18288000" cy="10287000"/>
            <a:chOff x="0" y="0"/>
            <a:chExt cx="24384000" cy="13716000"/>
          </a:xfrm>
        </p:grpSpPr>
        <p:sp>
          <p:nvSpPr>
            <p:cNvPr name="Freeform 5" id="5"/>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close/>
                </a:path>
              </a:pathLst>
            </a:custGeom>
            <a:solidFill>
              <a:srgbClr val="F9F9FF"/>
            </a:solidFill>
          </p:spPr>
        </p:sp>
      </p:grpSp>
      <p:sp>
        <p:nvSpPr>
          <p:cNvPr name="Freeform 6" id="6" descr="preencoded.png"/>
          <p:cNvSpPr/>
          <p:nvPr/>
        </p:nvSpPr>
        <p:spPr>
          <a:xfrm flipH="false" flipV="false" rot="0">
            <a:off x="0" y="0"/>
            <a:ext cx="6858000" cy="10287000"/>
          </a:xfrm>
          <a:custGeom>
            <a:avLst/>
            <a:gdLst/>
            <a:ahLst/>
            <a:cxnLst/>
            <a:rect r="r" b="b" t="t" l="l"/>
            <a:pathLst>
              <a:path h="10287000" w="6858000">
                <a:moveTo>
                  <a:pt x="0" y="0"/>
                </a:moveTo>
                <a:lnTo>
                  <a:pt x="6858000" y="0"/>
                </a:lnTo>
                <a:lnTo>
                  <a:pt x="6858000" y="10287000"/>
                </a:lnTo>
                <a:lnTo>
                  <a:pt x="0" y="10287000"/>
                </a:lnTo>
                <a:lnTo>
                  <a:pt x="0" y="0"/>
                </a:lnTo>
                <a:close/>
              </a:path>
            </a:pathLst>
          </a:custGeom>
          <a:blipFill>
            <a:blip r:embed="rId3"/>
            <a:stretch>
              <a:fillRect l="0" t="0" r="0" b="0"/>
            </a:stretch>
          </a:blipFill>
        </p:spPr>
      </p:sp>
      <p:sp>
        <p:nvSpPr>
          <p:cNvPr name="TextBox 7" id="7"/>
          <p:cNvSpPr txBox="true"/>
          <p:nvPr/>
        </p:nvSpPr>
        <p:spPr>
          <a:xfrm rot="0">
            <a:off x="7990939" y="2289006"/>
            <a:ext cx="9164121" cy="2569608"/>
          </a:xfrm>
          <a:prstGeom prst="rect">
            <a:avLst/>
          </a:prstGeom>
        </p:spPr>
        <p:txBody>
          <a:bodyPr anchor="t" rtlCol="false" tIns="0" lIns="0" bIns="0" rIns="0">
            <a:spAutoFit/>
          </a:bodyPr>
          <a:lstStyle/>
          <a:p>
            <a:pPr algn="l">
              <a:lnSpc>
                <a:spcPts val="6834"/>
              </a:lnSpc>
            </a:pPr>
            <a:r>
              <a:rPr lang="en-US" sz="5467">
                <a:solidFill>
                  <a:srgbClr val="1B1B27"/>
                </a:solidFill>
                <a:latin typeface="Arimo"/>
              </a:rPr>
              <a:t>ISO 9001 Sertifikasının İşletmelerde Verimlilik Artışı</a:t>
            </a:r>
          </a:p>
        </p:txBody>
      </p:sp>
      <p:sp>
        <p:nvSpPr>
          <p:cNvPr name="TextBox 8" id="8"/>
          <p:cNvSpPr txBox="true"/>
          <p:nvPr/>
        </p:nvSpPr>
        <p:spPr>
          <a:xfrm rot="0">
            <a:off x="7990939" y="5271374"/>
            <a:ext cx="9164121" cy="2669321"/>
          </a:xfrm>
          <a:prstGeom prst="rect">
            <a:avLst/>
          </a:prstGeom>
        </p:spPr>
        <p:txBody>
          <a:bodyPr anchor="t" rtlCol="false" tIns="0" lIns="0" bIns="0" rIns="0">
            <a:spAutoFit/>
          </a:bodyPr>
          <a:lstStyle/>
          <a:p>
            <a:pPr algn="l">
              <a:lnSpc>
                <a:spcPts val="3498"/>
              </a:lnSpc>
            </a:pPr>
            <a:r>
              <a:rPr lang="en-US" sz="2187">
                <a:solidFill>
                  <a:srgbClr val="404155"/>
                </a:solidFill>
                <a:latin typeface="Arimo"/>
              </a:rPr>
              <a:t>ISO 9001 sertifikası, işletmelere verimlilik artışı sağlar. Sertifikaya sahip olan işletmeler, süreçlerini daha etkili bir şekilde yönetebilir, hataları azaltabilir ve kaynakları daha verimli kullanabilir. Bu da işletmelerin maliyetleri düşürmesine ve rekabet gücünü artırmasına yardımcı olur. Ayrıca, ISO 9001 sertifikasına sahip olmak, müşterilere güven verir ve yeni iş fırsatları yaratır.</a:t>
            </a:r>
          </a:p>
        </p:txBody>
      </p:sp>
    </p:spTree>
  </p:cSld>
  <p:clrMapOvr>
    <a:masterClrMapping/>
  </p:clrMapOvr>
</p:sld>
</file>

<file path=ppt/slides/slide14.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0287000"/>
            <a:chOff x="0" y="0"/>
            <a:chExt cx="24384000" cy="13716000"/>
          </a:xfrm>
        </p:grpSpPr>
        <p:sp>
          <p:nvSpPr>
            <p:cNvPr name="Freeform 3" id="3"/>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close/>
                </a:path>
              </a:pathLst>
            </a:custGeom>
            <a:solidFill>
              <a:srgbClr val="5C73E6"/>
            </a:solidFill>
          </p:spPr>
        </p:sp>
      </p:grpSp>
      <p:grpSp>
        <p:nvGrpSpPr>
          <p:cNvPr name="Group 4" id="4"/>
          <p:cNvGrpSpPr/>
          <p:nvPr/>
        </p:nvGrpSpPr>
        <p:grpSpPr>
          <a:xfrm rot="0">
            <a:off x="0" y="0"/>
            <a:ext cx="18288000" cy="10287000"/>
            <a:chOff x="0" y="0"/>
            <a:chExt cx="24384000" cy="13716000"/>
          </a:xfrm>
        </p:grpSpPr>
        <p:sp>
          <p:nvSpPr>
            <p:cNvPr name="Freeform 5" id="5"/>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close/>
                </a:path>
              </a:pathLst>
            </a:custGeom>
            <a:solidFill>
              <a:srgbClr val="F9F9FF"/>
            </a:solidFill>
          </p:spPr>
        </p:sp>
      </p:grpSp>
      <p:sp>
        <p:nvSpPr>
          <p:cNvPr name="Freeform 6" id="6" descr="preencoded.png"/>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3"/>
            <a:stretch>
              <a:fillRect l="0" t="0" r="0" b="0"/>
            </a:stretch>
          </a:blipFill>
        </p:spPr>
      </p:sp>
      <p:grpSp>
        <p:nvGrpSpPr>
          <p:cNvPr name="Group 7" id="7"/>
          <p:cNvGrpSpPr/>
          <p:nvPr/>
        </p:nvGrpSpPr>
        <p:grpSpPr>
          <a:xfrm rot="0">
            <a:off x="0" y="0"/>
            <a:ext cx="18288000" cy="10287000"/>
            <a:chOff x="0" y="0"/>
            <a:chExt cx="24384000" cy="13716000"/>
          </a:xfrm>
        </p:grpSpPr>
        <p:sp>
          <p:nvSpPr>
            <p:cNvPr name="Freeform 8" id="8"/>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close/>
                </a:path>
              </a:pathLst>
            </a:custGeom>
            <a:solidFill>
              <a:srgbClr val="F9F9FF">
                <a:alpha val="84706"/>
              </a:srgbClr>
            </a:solidFill>
          </p:spPr>
        </p:sp>
      </p:grpSp>
      <p:sp>
        <p:nvSpPr>
          <p:cNvPr name="TextBox 9" id="9"/>
          <p:cNvSpPr txBox="true"/>
          <p:nvPr/>
        </p:nvSpPr>
        <p:spPr>
          <a:xfrm rot="0">
            <a:off x="2638931" y="3167241"/>
            <a:ext cx="13010138" cy="1701641"/>
          </a:xfrm>
          <a:prstGeom prst="rect">
            <a:avLst/>
          </a:prstGeom>
        </p:spPr>
        <p:txBody>
          <a:bodyPr anchor="t" rtlCol="false" tIns="0" lIns="0" bIns="0" rIns="0">
            <a:spAutoFit/>
          </a:bodyPr>
          <a:lstStyle/>
          <a:p>
            <a:pPr algn="l">
              <a:lnSpc>
                <a:spcPts val="6834"/>
              </a:lnSpc>
            </a:pPr>
            <a:r>
              <a:rPr lang="en-US" sz="5467">
                <a:solidFill>
                  <a:srgbClr val="1B1B27"/>
                </a:solidFill>
                <a:latin typeface="Arimo"/>
              </a:rPr>
              <a:t>ISO 9001 Sertifikasının İşletmeler İçin Rekabet Avantajı</a:t>
            </a:r>
          </a:p>
        </p:txBody>
      </p:sp>
      <p:sp>
        <p:nvSpPr>
          <p:cNvPr name="TextBox 10" id="10"/>
          <p:cNvSpPr txBox="true"/>
          <p:nvPr/>
        </p:nvSpPr>
        <p:spPr>
          <a:xfrm rot="0">
            <a:off x="2638931" y="5281642"/>
            <a:ext cx="13010138" cy="1780817"/>
          </a:xfrm>
          <a:prstGeom prst="rect">
            <a:avLst/>
          </a:prstGeom>
        </p:spPr>
        <p:txBody>
          <a:bodyPr anchor="t" rtlCol="false" tIns="0" lIns="0" bIns="0" rIns="0">
            <a:spAutoFit/>
          </a:bodyPr>
          <a:lstStyle/>
          <a:p>
            <a:pPr algn="l">
              <a:lnSpc>
                <a:spcPts val="3498"/>
              </a:lnSpc>
            </a:pPr>
            <a:r>
              <a:rPr lang="en-US" sz="2187">
                <a:solidFill>
                  <a:srgbClr val="404155"/>
                </a:solidFill>
                <a:latin typeface="Arimo"/>
              </a:rPr>
              <a:t>ISO 9001 sertifikası, işletmelere rekabet avantajı sağlar. Sertifikaya sahip olan işletmeler, kalite standartlarına uygun ürün ve hizmetler sunarak müşteri memnuniyetini artırır. Bu da işletmelerin müşteri sadakatini kazanmasına ve pazarda öne çıkmasına yardımcı olur. Ayrıca, ISO 9001 sertifikası, işletmelerin uluslararası alanda tanınmasını sağlar.</a:t>
            </a:r>
          </a:p>
        </p:txBody>
      </p:sp>
    </p:spTree>
  </p:cSld>
  <p:clrMapOvr>
    <a:masterClrMapping/>
  </p:clrMapOvr>
</p:sld>
</file>

<file path=ppt/slides/slide15.xml><?xml version="1.0" encoding="utf-8"?>
<p:sld xmlns:p="http://schemas.openxmlformats.org/presentationml/2006/main" xmlns:a="http://schemas.openxmlformats.org/drawingml/2006/main">
  <p:cSld>
    <p:spTree>
      <p:nvGrpSpPr>
        <p:cNvPr id="1" name=""/>
        <p:cNvGrpSpPr/>
        <p:nvPr/>
      </p:nvGrpSpPr>
      <p:grpSpPr>
        <a:xfrm>
          <a:off x="0" y="0"/>
          <a:ext cx="0" cy="0"/>
          <a:chOff x="0" y="0"/>
          <a:chExt cx="0" cy="0"/>
        </a:xfrm>
      </p:grpSpPr>
      <p:grpSp>
        <p:nvGrpSpPr>
          <p:cNvPr name="Group 2" id="2"/>
          <p:cNvGrpSpPr/>
          <p:nvPr/>
        </p:nvGrpSpPr>
        <p:grpSpPr>
          <a:xfrm rot="0">
            <a:off x="0" y="0"/>
            <a:ext cx="18288000" cy="10287000"/>
            <a:chOff x="0" y="0"/>
            <a:chExt cx="24384000" cy="13716000"/>
          </a:xfrm>
        </p:grpSpPr>
        <p:sp>
          <p:nvSpPr>
            <p:cNvPr name="Freeform 3" id="3"/>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close/>
                </a:path>
              </a:pathLst>
            </a:custGeom>
            <a:solidFill>
              <a:srgbClr val="5C73E6"/>
            </a:solidFill>
          </p:spPr>
        </p:sp>
      </p:grpSp>
      <p:grpSp>
        <p:nvGrpSpPr>
          <p:cNvPr name="Group 4" id="4"/>
          <p:cNvGrpSpPr/>
          <p:nvPr/>
        </p:nvGrpSpPr>
        <p:grpSpPr>
          <a:xfrm rot="0">
            <a:off x="0" y="0"/>
            <a:ext cx="18288000" cy="10287000"/>
            <a:chOff x="0" y="0"/>
            <a:chExt cx="24384000" cy="13716000"/>
          </a:xfrm>
        </p:grpSpPr>
        <p:sp>
          <p:nvSpPr>
            <p:cNvPr name="Freeform 5" id="5"/>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close/>
                </a:path>
              </a:pathLst>
            </a:custGeom>
            <a:solidFill>
              <a:srgbClr val="F9F9FF"/>
            </a:solidFill>
          </p:spPr>
        </p:sp>
      </p:grpSp>
      <p:sp>
        <p:nvSpPr>
          <p:cNvPr name="TextBox 6" id="6"/>
          <p:cNvSpPr txBox="true"/>
          <p:nvPr/>
        </p:nvSpPr>
        <p:spPr>
          <a:xfrm rot="0">
            <a:off x="2638931" y="3097887"/>
            <a:ext cx="13010138" cy="1701641"/>
          </a:xfrm>
          <a:prstGeom prst="rect">
            <a:avLst/>
          </a:prstGeom>
        </p:spPr>
        <p:txBody>
          <a:bodyPr anchor="t" rtlCol="false" tIns="0" lIns="0" bIns="0" rIns="0">
            <a:spAutoFit/>
          </a:bodyPr>
          <a:lstStyle/>
          <a:p>
            <a:pPr algn="l">
              <a:lnSpc>
                <a:spcPts val="6834"/>
              </a:lnSpc>
            </a:pPr>
            <a:r>
              <a:rPr lang="en-US" sz="5467">
                <a:solidFill>
                  <a:srgbClr val="1B1B27"/>
                </a:solidFill>
                <a:latin typeface="Arimo"/>
              </a:rPr>
              <a:t>ISO 9001 Sertifikasının İşletmelere İnovasyon Fırsatları</a:t>
            </a:r>
          </a:p>
        </p:txBody>
      </p:sp>
      <p:sp>
        <p:nvSpPr>
          <p:cNvPr name="TextBox 7" id="7"/>
          <p:cNvSpPr txBox="true"/>
          <p:nvPr/>
        </p:nvSpPr>
        <p:spPr>
          <a:xfrm rot="0">
            <a:off x="2638931" y="5351145"/>
            <a:ext cx="13010138" cy="1780817"/>
          </a:xfrm>
          <a:prstGeom prst="rect">
            <a:avLst/>
          </a:prstGeom>
        </p:spPr>
        <p:txBody>
          <a:bodyPr anchor="t" rtlCol="false" tIns="0" lIns="0" bIns="0" rIns="0">
            <a:spAutoFit/>
          </a:bodyPr>
          <a:lstStyle/>
          <a:p>
            <a:pPr algn="l">
              <a:lnSpc>
                <a:spcPts val="3498"/>
              </a:lnSpc>
            </a:pPr>
            <a:r>
              <a:rPr lang="en-US" sz="2187">
                <a:solidFill>
                  <a:srgbClr val="404155"/>
                </a:solidFill>
                <a:latin typeface="Arimo"/>
              </a:rPr>
              <a:t>ISO 9001 sertifikası, işletmelere inovasyon fırsatları sunar. Sertifikaya sahip olan işletmeler, sürekli iyileştirme prensipleriyle hareket ederek yenilikçi çözümler geliştirebilir. Bu da işletmelerin rekabet gücünü artırmasına ve sektöründe öncü olmasına yardımcı olur. Ayrıca, ISO 9001 sertifikasına sahip olmak, işletmelerin müşteri taleplerine hızlı ve etkili şekilde yanıt vermesini sağlar.</a:t>
            </a:r>
          </a:p>
        </p:txBody>
      </p:sp>
    </p:spTree>
  </p:cSld>
  <p:clrMapOvr>
    <a:masterClrMapping/>
  </p:clrMapOvr>
</p:sld>
</file>

<file path=ppt/slides/slide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0287000"/>
            <a:chOff x="0" y="0"/>
            <a:chExt cx="24384000" cy="13716000"/>
          </a:xfrm>
        </p:grpSpPr>
        <p:sp>
          <p:nvSpPr>
            <p:cNvPr name="Freeform 3" id="3"/>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close/>
                </a:path>
              </a:pathLst>
            </a:custGeom>
            <a:solidFill>
              <a:srgbClr val="5C73E6"/>
            </a:solidFill>
          </p:spPr>
        </p:sp>
      </p:grpSp>
      <p:grpSp>
        <p:nvGrpSpPr>
          <p:cNvPr name="Group 4" id="4"/>
          <p:cNvGrpSpPr/>
          <p:nvPr/>
        </p:nvGrpSpPr>
        <p:grpSpPr>
          <a:xfrm rot="0">
            <a:off x="0" y="0"/>
            <a:ext cx="18288000" cy="10287000"/>
            <a:chOff x="0" y="0"/>
            <a:chExt cx="24384000" cy="13716000"/>
          </a:xfrm>
        </p:grpSpPr>
        <p:sp>
          <p:nvSpPr>
            <p:cNvPr name="Freeform 5" id="5"/>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close/>
                </a:path>
              </a:pathLst>
            </a:custGeom>
            <a:solidFill>
              <a:srgbClr val="F9F9FF"/>
            </a:solidFill>
          </p:spPr>
        </p:sp>
      </p:grpSp>
      <p:sp>
        <p:nvSpPr>
          <p:cNvPr name="Freeform 6" id="6" descr="preencoded.png"/>
          <p:cNvSpPr/>
          <p:nvPr/>
        </p:nvSpPr>
        <p:spPr>
          <a:xfrm flipH="false" flipV="false" rot="0">
            <a:off x="11430000" y="0"/>
            <a:ext cx="6858000" cy="10287000"/>
          </a:xfrm>
          <a:custGeom>
            <a:avLst/>
            <a:gdLst/>
            <a:ahLst/>
            <a:cxnLst/>
            <a:rect r="r" b="b" t="t" l="l"/>
            <a:pathLst>
              <a:path h="10287000" w="6858000">
                <a:moveTo>
                  <a:pt x="0" y="0"/>
                </a:moveTo>
                <a:lnTo>
                  <a:pt x="6858000" y="0"/>
                </a:lnTo>
                <a:lnTo>
                  <a:pt x="6858000" y="10287000"/>
                </a:lnTo>
                <a:lnTo>
                  <a:pt x="0" y="10287000"/>
                </a:lnTo>
                <a:lnTo>
                  <a:pt x="0" y="0"/>
                </a:lnTo>
                <a:close/>
              </a:path>
            </a:pathLst>
          </a:custGeom>
          <a:blipFill>
            <a:blip r:embed="rId3"/>
            <a:stretch>
              <a:fillRect l="0" t="0" r="0" b="0"/>
            </a:stretch>
          </a:blipFill>
        </p:spPr>
      </p:sp>
      <p:sp>
        <p:nvSpPr>
          <p:cNvPr name="TextBox 7" id="7"/>
          <p:cNvSpPr txBox="true"/>
          <p:nvPr/>
        </p:nvSpPr>
        <p:spPr>
          <a:xfrm rot="0">
            <a:off x="1132939" y="1775251"/>
            <a:ext cx="9164121" cy="3578066"/>
          </a:xfrm>
          <a:prstGeom prst="rect">
            <a:avLst/>
          </a:prstGeom>
        </p:spPr>
        <p:txBody>
          <a:bodyPr anchor="t" rtlCol="false" tIns="0" lIns="0" bIns="0" rIns="0">
            <a:spAutoFit/>
          </a:bodyPr>
          <a:lstStyle/>
          <a:p>
            <a:pPr algn="l">
              <a:lnSpc>
                <a:spcPts val="9431"/>
              </a:lnSpc>
            </a:pPr>
            <a:r>
              <a:rPr lang="en-US" sz="7544">
                <a:solidFill>
                  <a:srgbClr val="1B1B27"/>
                </a:solidFill>
                <a:latin typeface="Arimo"/>
              </a:rPr>
              <a:t>ISO 9001 Sertifikasyonu Nasıl Alınır?</a:t>
            </a:r>
          </a:p>
        </p:txBody>
      </p:sp>
      <p:sp>
        <p:nvSpPr>
          <p:cNvPr name="TextBox 8" id="8"/>
          <p:cNvSpPr txBox="true"/>
          <p:nvPr/>
        </p:nvSpPr>
        <p:spPr>
          <a:xfrm rot="0">
            <a:off x="1132939" y="5766078"/>
            <a:ext cx="9164121" cy="2669321"/>
          </a:xfrm>
          <a:prstGeom prst="rect">
            <a:avLst/>
          </a:prstGeom>
        </p:spPr>
        <p:txBody>
          <a:bodyPr anchor="t" rtlCol="false" tIns="0" lIns="0" bIns="0" rIns="0">
            <a:spAutoFit/>
          </a:bodyPr>
          <a:lstStyle/>
          <a:p>
            <a:pPr algn="l">
              <a:lnSpc>
                <a:spcPts val="3498"/>
              </a:lnSpc>
            </a:pPr>
            <a:r>
              <a:rPr lang="en-US" sz="2187">
                <a:solidFill>
                  <a:srgbClr val="404155"/>
                </a:solidFill>
                <a:latin typeface="Arimo"/>
              </a:rPr>
              <a:t>ISO 9001 sertifikasyonu almak için bir dizi adım izlemeniz gerekmektedir. İlk olarak, kalite yönetim sistemi oluşturmalı ve belgelendirmelisiniz. Ardından, bir belgelendirme kuruluşu seçmelisiniz. Belgelendirme süreci, denetim ve doğrulama adımlarını içerir. Son olarak, sertifikayı almanız ve sürekli iyileştirmeye devam etmeniz gerekmektedir.</a:t>
            </a:r>
          </a:p>
        </p:txBody>
      </p:sp>
    </p:spTree>
  </p:cSld>
  <p:clrMapOvr>
    <a:masterClrMapping/>
  </p:clrMapOvr>
</p:sld>
</file>

<file path=ppt/slides/slide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0287000"/>
            <a:chOff x="0" y="0"/>
            <a:chExt cx="24384000" cy="13716000"/>
          </a:xfrm>
        </p:grpSpPr>
        <p:sp>
          <p:nvSpPr>
            <p:cNvPr name="Freeform 3" id="3"/>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close/>
                </a:path>
              </a:pathLst>
            </a:custGeom>
            <a:solidFill>
              <a:srgbClr val="5C73E6"/>
            </a:solidFill>
          </p:spPr>
        </p:sp>
      </p:grpSp>
      <p:grpSp>
        <p:nvGrpSpPr>
          <p:cNvPr name="Group 4" id="4"/>
          <p:cNvGrpSpPr/>
          <p:nvPr/>
        </p:nvGrpSpPr>
        <p:grpSpPr>
          <a:xfrm rot="0">
            <a:off x="0" y="0"/>
            <a:ext cx="18288000" cy="10287000"/>
            <a:chOff x="0" y="0"/>
            <a:chExt cx="24384000" cy="13716000"/>
          </a:xfrm>
        </p:grpSpPr>
        <p:sp>
          <p:nvSpPr>
            <p:cNvPr name="Freeform 5" id="5"/>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close/>
                </a:path>
              </a:pathLst>
            </a:custGeom>
            <a:solidFill>
              <a:srgbClr val="F9F9FF"/>
            </a:solidFill>
          </p:spPr>
        </p:sp>
      </p:grpSp>
      <p:sp>
        <p:nvSpPr>
          <p:cNvPr name="Freeform 6" id="6" descr="preencoded.png"/>
          <p:cNvSpPr/>
          <p:nvPr/>
        </p:nvSpPr>
        <p:spPr>
          <a:xfrm flipH="false" flipV="false" rot="0">
            <a:off x="0" y="0"/>
            <a:ext cx="18288000" cy="2978200"/>
          </a:xfrm>
          <a:custGeom>
            <a:avLst/>
            <a:gdLst/>
            <a:ahLst/>
            <a:cxnLst/>
            <a:rect r="r" b="b" t="t" l="l"/>
            <a:pathLst>
              <a:path h="2978200" w="18288000">
                <a:moveTo>
                  <a:pt x="0" y="0"/>
                </a:moveTo>
                <a:lnTo>
                  <a:pt x="18288000" y="0"/>
                </a:lnTo>
                <a:lnTo>
                  <a:pt x="18288000" y="2978200"/>
                </a:lnTo>
                <a:lnTo>
                  <a:pt x="0" y="2978200"/>
                </a:lnTo>
                <a:lnTo>
                  <a:pt x="0" y="0"/>
                </a:lnTo>
                <a:close/>
              </a:path>
            </a:pathLst>
          </a:custGeom>
          <a:blipFill>
            <a:blip r:embed="rId3"/>
            <a:stretch>
              <a:fillRect l="0" t="-52" r="0" b="-52"/>
            </a:stretch>
          </a:blipFill>
        </p:spPr>
      </p:sp>
      <p:sp>
        <p:nvSpPr>
          <p:cNvPr name="TextBox 7" id="7"/>
          <p:cNvSpPr txBox="true"/>
          <p:nvPr/>
        </p:nvSpPr>
        <p:spPr>
          <a:xfrm rot="0">
            <a:off x="3576846" y="3633074"/>
            <a:ext cx="8908732" cy="700624"/>
          </a:xfrm>
          <a:prstGeom prst="rect">
            <a:avLst/>
          </a:prstGeom>
        </p:spPr>
        <p:txBody>
          <a:bodyPr anchor="t" rtlCol="false" tIns="0" lIns="0" bIns="0" rIns="0">
            <a:spAutoFit/>
          </a:bodyPr>
          <a:lstStyle/>
          <a:p>
            <a:pPr algn="l">
              <a:lnSpc>
                <a:spcPts val="5862"/>
              </a:lnSpc>
            </a:pPr>
            <a:r>
              <a:rPr lang="en-US" sz="4690">
                <a:solidFill>
                  <a:srgbClr val="1B1B27"/>
                </a:solidFill>
                <a:latin typeface="Arimo"/>
              </a:rPr>
              <a:t>ISO 9001'in Tarihçesi ve Önemi</a:t>
            </a:r>
          </a:p>
        </p:txBody>
      </p:sp>
      <p:grpSp>
        <p:nvGrpSpPr>
          <p:cNvPr name="Group 8" id="8"/>
          <p:cNvGrpSpPr/>
          <p:nvPr/>
        </p:nvGrpSpPr>
        <p:grpSpPr>
          <a:xfrm rot="0">
            <a:off x="9120187" y="4736752"/>
            <a:ext cx="47625" cy="4893469"/>
            <a:chOff x="0" y="0"/>
            <a:chExt cx="63500" cy="6524625"/>
          </a:xfrm>
        </p:grpSpPr>
        <p:sp>
          <p:nvSpPr>
            <p:cNvPr name="Freeform 9" id="9"/>
            <p:cNvSpPr/>
            <p:nvPr/>
          </p:nvSpPr>
          <p:spPr>
            <a:xfrm flipH="false" flipV="false" rot="0">
              <a:off x="0" y="0"/>
              <a:ext cx="63500" cy="6524625"/>
            </a:xfrm>
            <a:custGeom>
              <a:avLst/>
              <a:gdLst/>
              <a:ahLst/>
              <a:cxnLst/>
              <a:rect r="r" b="b" t="t" l="l"/>
              <a:pathLst>
                <a:path h="6524625" w="63500">
                  <a:moveTo>
                    <a:pt x="0" y="31750"/>
                  </a:moveTo>
                  <a:cubicBezTo>
                    <a:pt x="0" y="14224"/>
                    <a:pt x="14224" y="0"/>
                    <a:pt x="31750" y="0"/>
                  </a:cubicBezTo>
                  <a:cubicBezTo>
                    <a:pt x="49276" y="0"/>
                    <a:pt x="63500" y="14224"/>
                    <a:pt x="63500" y="31750"/>
                  </a:cubicBezTo>
                  <a:lnTo>
                    <a:pt x="63500" y="6492875"/>
                  </a:lnTo>
                  <a:cubicBezTo>
                    <a:pt x="63500" y="6510401"/>
                    <a:pt x="49276" y="6524625"/>
                    <a:pt x="31750" y="6524625"/>
                  </a:cubicBezTo>
                  <a:cubicBezTo>
                    <a:pt x="14224" y="6524625"/>
                    <a:pt x="0" y="6510401"/>
                    <a:pt x="0" y="6492875"/>
                  </a:cubicBezTo>
                  <a:close/>
                </a:path>
              </a:pathLst>
            </a:custGeom>
            <a:solidFill>
              <a:srgbClr val="B8C3DF"/>
            </a:solidFill>
          </p:spPr>
        </p:sp>
      </p:grpSp>
      <p:grpSp>
        <p:nvGrpSpPr>
          <p:cNvPr name="Group 10" id="10"/>
          <p:cNvGrpSpPr/>
          <p:nvPr/>
        </p:nvGrpSpPr>
        <p:grpSpPr>
          <a:xfrm rot="0">
            <a:off x="8042076" y="5167015"/>
            <a:ext cx="833884" cy="47625"/>
            <a:chOff x="0" y="0"/>
            <a:chExt cx="1111845" cy="63500"/>
          </a:xfrm>
        </p:grpSpPr>
        <p:sp>
          <p:nvSpPr>
            <p:cNvPr name="Freeform 11" id="11"/>
            <p:cNvSpPr/>
            <p:nvPr/>
          </p:nvSpPr>
          <p:spPr>
            <a:xfrm flipH="false" flipV="false" rot="0">
              <a:off x="0" y="0"/>
              <a:ext cx="1111885" cy="63500"/>
            </a:xfrm>
            <a:custGeom>
              <a:avLst/>
              <a:gdLst/>
              <a:ahLst/>
              <a:cxnLst/>
              <a:rect r="r" b="b" t="t" l="l"/>
              <a:pathLst>
                <a:path h="63500" w="1111885">
                  <a:moveTo>
                    <a:pt x="0" y="31750"/>
                  </a:moveTo>
                  <a:cubicBezTo>
                    <a:pt x="0" y="14224"/>
                    <a:pt x="14224" y="0"/>
                    <a:pt x="31750" y="0"/>
                  </a:cubicBezTo>
                  <a:lnTo>
                    <a:pt x="1080135" y="0"/>
                  </a:lnTo>
                  <a:cubicBezTo>
                    <a:pt x="1097661" y="0"/>
                    <a:pt x="1111885" y="14224"/>
                    <a:pt x="1111885" y="31750"/>
                  </a:cubicBezTo>
                  <a:cubicBezTo>
                    <a:pt x="1111885" y="49276"/>
                    <a:pt x="1097661" y="63500"/>
                    <a:pt x="1080135" y="63500"/>
                  </a:cubicBezTo>
                  <a:lnTo>
                    <a:pt x="31750" y="63500"/>
                  </a:lnTo>
                  <a:cubicBezTo>
                    <a:pt x="14224" y="63500"/>
                    <a:pt x="0" y="49276"/>
                    <a:pt x="0" y="31750"/>
                  </a:cubicBezTo>
                  <a:close/>
                </a:path>
              </a:pathLst>
            </a:custGeom>
            <a:solidFill>
              <a:srgbClr val="B8C3DF"/>
            </a:solidFill>
          </p:spPr>
        </p:sp>
      </p:grpSp>
      <p:grpSp>
        <p:nvGrpSpPr>
          <p:cNvPr name="Group 12" id="12"/>
          <p:cNvGrpSpPr/>
          <p:nvPr/>
        </p:nvGrpSpPr>
        <p:grpSpPr>
          <a:xfrm rot="0">
            <a:off x="8871198" y="4918174"/>
            <a:ext cx="545604" cy="545604"/>
            <a:chOff x="0" y="0"/>
            <a:chExt cx="727472" cy="727472"/>
          </a:xfrm>
        </p:grpSpPr>
        <p:sp>
          <p:nvSpPr>
            <p:cNvPr name="Freeform 13" id="13"/>
            <p:cNvSpPr/>
            <p:nvPr/>
          </p:nvSpPr>
          <p:spPr>
            <a:xfrm flipH="false" flipV="false" rot="0">
              <a:off x="6350" y="6350"/>
              <a:ext cx="714883" cy="714883"/>
            </a:xfrm>
            <a:custGeom>
              <a:avLst/>
              <a:gdLst/>
              <a:ahLst/>
              <a:cxnLst/>
              <a:rect r="r" b="b" t="t" l="l"/>
              <a:pathLst>
                <a:path h="714883" w="714883">
                  <a:moveTo>
                    <a:pt x="0" y="143002"/>
                  </a:moveTo>
                  <a:cubicBezTo>
                    <a:pt x="0" y="64008"/>
                    <a:pt x="64008" y="0"/>
                    <a:pt x="143002" y="0"/>
                  </a:cubicBezTo>
                  <a:lnTo>
                    <a:pt x="571881" y="0"/>
                  </a:lnTo>
                  <a:cubicBezTo>
                    <a:pt x="650875" y="0"/>
                    <a:pt x="714883" y="64008"/>
                    <a:pt x="714883" y="143002"/>
                  </a:cubicBezTo>
                  <a:lnTo>
                    <a:pt x="714883" y="571881"/>
                  </a:lnTo>
                  <a:cubicBezTo>
                    <a:pt x="714883" y="650875"/>
                    <a:pt x="650875" y="714883"/>
                    <a:pt x="571881" y="714883"/>
                  </a:cubicBezTo>
                  <a:lnTo>
                    <a:pt x="143002" y="714883"/>
                  </a:lnTo>
                  <a:cubicBezTo>
                    <a:pt x="64008" y="714756"/>
                    <a:pt x="0" y="650748"/>
                    <a:pt x="0" y="571881"/>
                  </a:cubicBezTo>
                  <a:close/>
                </a:path>
              </a:pathLst>
            </a:custGeom>
            <a:solidFill>
              <a:srgbClr val="D2DDF9"/>
            </a:solidFill>
          </p:spPr>
        </p:sp>
        <p:sp>
          <p:nvSpPr>
            <p:cNvPr name="Freeform 14" id="14"/>
            <p:cNvSpPr/>
            <p:nvPr/>
          </p:nvSpPr>
          <p:spPr>
            <a:xfrm flipH="false" flipV="false" rot="0">
              <a:off x="0" y="0"/>
              <a:ext cx="727583" cy="727583"/>
            </a:xfrm>
            <a:custGeom>
              <a:avLst/>
              <a:gdLst/>
              <a:ahLst/>
              <a:cxnLst/>
              <a:rect r="r" b="b" t="t" l="l"/>
              <a:pathLst>
                <a:path h="727583" w="727583">
                  <a:moveTo>
                    <a:pt x="0" y="149352"/>
                  </a:moveTo>
                  <a:cubicBezTo>
                    <a:pt x="0" y="66802"/>
                    <a:pt x="66802" y="0"/>
                    <a:pt x="149352" y="0"/>
                  </a:cubicBezTo>
                  <a:lnTo>
                    <a:pt x="578231" y="0"/>
                  </a:lnTo>
                  <a:lnTo>
                    <a:pt x="578231" y="6350"/>
                  </a:lnTo>
                  <a:lnTo>
                    <a:pt x="578231" y="0"/>
                  </a:lnTo>
                  <a:cubicBezTo>
                    <a:pt x="660654" y="0"/>
                    <a:pt x="727583" y="66802"/>
                    <a:pt x="727583" y="149352"/>
                  </a:cubicBezTo>
                  <a:lnTo>
                    <a:pt x="721233" y="149352"/>
                  </a:lnTo>
                  <a:lnTo>
                    <a:pt x="727583" y="149352"/>
                  </a:lnTo>
                  <a:lnTo>
                    <a:pt x="727583" y="578231"/>
                  </a:lnTo>
                  <a:lnTo>
                    <a:pt x="721233" y="578231"/>
                  </a:lnTo>
                  <a:lnTo>
                    <a:pt x="727583" y="578231"/>
                  </a:lnTo>
                  <a:cubicBezTo>
                    <a:pt x="727583" y="660654"/>
                    <a:pt x="660781" y="727583"/>
                    <a:pt x="578231" y="727583"/>
                  </a:cubicBezTo>
                  <a:lnTo>
                    <a:pt x="578231" y="721233"/>
                  </a:lnTo>
                  <a:lnTo>
                    <a:pt x="578231" y="727583"/>
                  </a:lnTo>
                  <a:lnTo>
                    <a:pt x="149352" y="727583"/>
                  </a:lnTo>
                  <a:lnTo>
                    <a:pt x="149352" y="721233"/>
                  </a:lnTo>
                  <a:lnTo>
                    <a:pt x="149352" y="727583"/>
                  </a:lnTo>
                  <a:cubicBezTo>
                    <a:pt x="66802" y="727456"/>
                    <a:pt x="0" y="660654"/>
                    <a:pt x="0" y="578231"/>
                  </a:cubicBezTo>
                  <a:lnTo>
                    <a:pt x="0" y="149352"/>
                  </a:lnTo>
                  <a:lnTo>
                    <a:pt x="6350" y="149352"/>
                  </a:lnTo>
                  <a:lnTo>
                    <a:pt x="0" y="149352"/>
                  </a:lnTo>
                  <a:moveTo>
                    <a:pt x="12700" y="149352"/>
                  </a:moveTo>
                  <a:lnTo>
                    <a:pt x="12700" y="578231"/>
                  </a:lnTo>
                  <a:lnTo>
                    <a:pt x="6350" y="578231"/>
                  </a:lnTo>
                  <a:lnTo>
                    <a:pt x="12700" y="578231"/>
                  </a:lnTo>
                  <a:cubicBezTo>
                    <a:pt x="12700" y="653669"/>
                    <a:pt x="73914" y="714883"/>
                    <a:pt x="149352" y="714883"/>
                  </a:cubicBezTo>
                  <a:lnTo>
                    <a:pt x="578231" y="714883"/>
                  </a:lnTo>
                  <a:cubicBezTo>
                    <a:pt x="653669" y="714883"/>
                    <a:pt x="714883" y="653669"/>
                    <a:pt x="714883" y="578231"/>
                  </a:cubicBezTo>
                  <a:lnTo>
                    <a:pt x="714883" y="149352"/>
                  </a:lnTo>
                  <a:cubicBezTo>
                    <a:pt x="714756" y="73914"/>
                    <a:pt x="653669" y="12700"/>
                    <a:pt x="578231" y="12700"/>
                  </a:cubicBezTo>
                  <a:lnTo>
                    <a:pt x="149352" y="12700"/>
                  </a:lnTo>
                  <a:lnTo>
                    <a:pt x="149352" y="6350"/>
                  </a:lnTo>
                  <a:lnTo>
                    <a:pt x="149352" y="12700"/>
                  </a:lnTo>
                  <a:cubicBezTo>
                    <a:pt x="73914" y="12700"/>
                    <a:pt x="12700" y="73914"/>
                    <a:pt x="12700" y="149352"/>
                  </a:cubicBezTo>
                  <a:close/>
                </a:path>
              </a:pathLst>
            </a:custGeom>
            <a:solidFill>
              <a:srgbClr val="B8C3DF"/>
            </a:solidFill>
          </p:spPr>
        </p:sp>
      </p:grpSp>
      <p:sp>
        <p:nvSpPr>
          <p:cNvPr name="TextBox 15" id="15"/>
          <p:cNvSpPr txBox="true"/>
          <p:nvPr/>
        </p:nvSpPr>
        <p:spPr>
          <a:xfrm rot="0">
            <a:off x="4946957" y="4992023"/>
            <a:ext cx="2795320" cy="309354"/>
          </a:xfrm>
          <a:prstGeom prst="rect">
            <a:avLst/>
          </a:prstGeom>
        </p:spPr>
        <p:txBody>
          <a:bodyPr anchor="t" rtlCol="false" tIns="0" lIns="0" bIns="0" rIns="0">
            <a:spAutoFit/>
          </a:bodyPr>
          <a:lstStyle/>
          <a:p>
            <a:pPr algn="r">
              <a:lnSpc>
                <a:spcPts val="2931"/>
              </a:lnSpc>
            </a:pPr>
            <a:r>
              <a:rPr lang="en-US" sz="2345">
                <a:solidFill>
                  <a:srgbClr val="404155"/>
                </a:solidFill>
                <a:latin typeface="Arimo"/>
              </a:rPr>
              <a:t>1987</a:t>
            </a:r>
          </a:p>
        </p:txBody>
      </p:sp>
      <p:sp>
        <p:nvSpPr>
          <p:cNvPr name="TextBox 16" id="16"/>
          <p:cNvSpPr txBox="true"/>
          <p:nvPr/>
        </p:nvSpPr>
        <p:spPr>
          <a:xfrm rot="0">
            <a:off x="3576846" y="5430917"/>
            <a:ext cx="4165431" cy="1156781"/>
          </a:xfrm>
          <a:prstGeom prst="rect">
            <a:avLst/>
          </a:prstGeom>
        </p:spPr>
        <p:txBody>
          <a:bodyPr anchor="t" rtlCol="false" tIns="0" lIns="0" bIns="0" rIns="0">
            <a:spAutoFit/>
          </a:bodyPr>
          <a:lstStyle/>
          <a:p>
            <a:pPr algn="r">
              <a:lnSpc>
                <a:spcPts val="3001"/>
              </a:lnSpc>
            </a:pPr>
            <a:r>
              <a:rPr lang="en-US" sz="1876">
                <a:solidFill>
                  <a:srgbClr val="404155"/>
                </a:solidFill>
                <a:latin typeface="Arimo"/>
              </a:rPr>
              <a:t>ISO 9001 standardı ilk kez yayımlandı ve kalite yönetiminde uluslararası bir referans haline geldi.</a:t>
            </a:r>
          </a:p>
        </p:txBody>
      </p:sp>
      <p:grpSp>
        <p:nvGrpSpPr>
          <p:cNvPr name="Group 17" id="17"/>
          <p:cNvGrpSpPr/>
          <p:nvPr/>
        </p:nvGrpSpPr>
        <p:grpSpPr>
          <a:xfrm rot="0">
            <a:off x="9412040" y="6358086"/>
            <a:ext cx="833884" cy="47625"/>
            <a:chOff x="0" y="0"/>
            <a:chExt cx="1111845" cy="63500"/>
          </a:xfrm>
        </p:grpSpPr>
        <p:sp>
          <p:nvSpPr>
            <p:cNvPr name="Freeform 18" id="18"/>
            <p:cNvSpPr/>
            <p:nvPr/>
          </p:nvSpPr>
          <p:spPr>
            <a:xfrm flipH="false" flipV="false" rot="0">
              <a:off x="0" y="0"/>
              <a:ext cx="1111885" cy="63500"/>
            </a:xfrm>
            <a:custGeom>
              <a:avLst/>
              <a:gdLst/>
              <a:ahLst/>
              <a:cxnLst/>
              <a:rect r="r" b="b" t="t" l="l"/>
              <a:pathLst>
                <a:path h="63500" w="1111885">
                  <a:moveTo>
                    <a:pt x="0" y="31750"/>
                  </a:moveTo>
                  <a:cubicBezTo>
                    <a:pt x="0" y="14224"/>
                    <a:pt x="14224" y="0"/>
                    <a:pt x="31750" y="0"/>
                  </a:cubicBezTo>
                  <a:lnTo>
                    <a:pt x="1080135" y="0"/>
                  </a:lnTo>
                  <a:cubicBezTo>
                    <a:pt x="1097661" y="0"/>
                    <a:pt x="1111885" y="14224"/>
                    <a:pt x="1111885" y="31750"/>
                  </a:cubicBezTo>
                  <a:cubicBezTo>
                    <a:pt x="1111885" y="49276"/>
                    <a:pt x="1097661" y="63500"/>
                    <a:pt x="1080135" y="63500"/>
                  </a:cubicBezTo>
                  <a:lnTo>
                    <a:pt x="31750" y="63500"/>
                  </a:lnTo>
                  <a:cubicBezTo>
                    <a:pt x="14224" y="63500"/>
                    <a:pt x="0" y="49276"/>
                    <a:pt x="0" y="31750"/>
                  </a:cubicBezTo>
                  <a:close/>
                </a:path>
              </a:pathLst>
            </a:custGeom>
            <a:solidFill>
              <a:srgbClr val="B8C3DF"/>
            </a:solidFill>
          </p:spPr>
        </p:sp>
      </p:grpSp>
      <p:grpSp>
        <p:nvGrpSpPr>
          <p:cNvPr name="Group 19" id="19"/>
          <p:cNvGrpSpPr/>
          <p:nvPr/>
        </p:nvGrpSpPr>
        <p:grpSpPr>
          <a:xfrm rot="0">
            <a:off x="8871198" y="6109246"/>
            <a:ext cx="545604" cy="545604"/>
            <a:chOff x="0" y="0"/>
            <a:chExt cx="727472" cy="727472"/>
          </a:xfrm>
        </p:grpSpPr>
        <p:sp>
          <p:nvSpPr>
            <p:cNvPr name="Freeform 20" id="20"/>
            <p:cNvSpPr/>
            <p:nvPr/>
          </p:nvSpPr>
          <p:spPr>
            <a:xfrm flipH="false" flipV="false" rot="0">
              <a:off x="6350" y="6350"/>
              <a:ext cx="714883" cy="714883"/>
            </a:xfrm>
            <a:custGeom>
              <a:avLst/>
              <a:gdLst/>
              <a:ahLst/>
              <a:cxnLst/>
              <a:rect r="r" b="b" t="t" l="l"/>
              <a:pathLst>
                <a:path h="714883" w="714883">
                  <a:moveTo>
                    <a:pt x="0" y="143002"/>
                  </a:moveTo>
                  <a:cubicBezTo>
                    <a:pt x="0" y="64008"/>
                    <a:pt x="64008" y="0"/>
                    <a:pt x="143002" y="0"/>
                  </a:cubicBezTo>
                  <a:lnTo>
                    <a:pt x="571881" y="0"/>
                  </a:lnTo>
                  <a:cubicBezTo>
                    <a:pt x="650875" y="0"/>
                    <a:pt x="714883" y="64008"/>
                    <a:pt x="714883" y="143002"/>
                  </a:cubicBezTo>
                  <a:lnTo>
                    <a:pt x="714883" y="571881"/>
                  </a:lnTo>
                  <a:cubicBezTo>
                    <a:pt x="714883" y="650875"/>
                    <a:pt x="650875" y="714883"/>
                    <a:pt x="571881" y="714883"/>
                  </a:cubicBezTo>
                  <a:lnTo>
                    <a:pt x="143002" y="714883"/>
                  </a:lnTo>
                  <a:cubicBezTo>
                    <a:pt x="64008" y="714756"/>
                    <a:pt x="0" y="650748"/>
                    <a:pt x="0" y="571881"/>
                  </a:cubicBezTo>
                  <a:close/>
                </a:path>
              </a:pathLst>
            </a:custGeom>
            <a:solidFill>
              <a:srgbClr val="D2DDF9"/>
            </a:solidFill>
          </p:spPr>
        </p:sp>
        <p:sp>
          <p:nvSpPr>
            <p:cNvPr name="Freeform 21" id="21"/>
            <p:cNvSpPr/>
            <p:nvPr/>
          </p:nvSpPr>
          <p:spPr>
            <a:xfrm flipH="false" flipV="false" rot="0">
              <a:off x="0" y="0"/>
              <a:ext cx="727583" cy="727583"/>
            </a:xfrm>
            <a:custGeom>
              <a:avLst/>
              <a:gdLst/>
              <a:ahLst/>
              <a:cxnLst/>
              <a:rect r="r" b="b" t="t" l="l"/>
              <a:pathLst>
                <a:path h="727583" w="727583">
                  <a:moveTo>
                    <a:pt x="0" y="149352"/>
                  </a:moveTo>
                  <a:cubicBezTo>
                    <a:pt x="0" y="66802"/>
                    <a:pt x="66802" y="0"/>
                    <a:pt x="149352" y="0"/>
                  </a:cubicBezTo>
                  <a:lnTo>
                    <a:pt x="578231" y="0"/>
                  </a:lnTo>
                  <a:lnTo>
                    <a:pt x="578231" y="6350"/>
                  </a:lnTo>
                  <a:lnTo>
                    <a:pt x="578231" y="0"/>
                  </a:lnTo>
                  <a:cubicBezTo>
                    <a:pt x="660654" y="0"/>
                    <a:pt x="727583" y="66802"/>
                    <a:pt x="727583" y="149352"/>
                  </a:cubicBezTo>
                  <a:lnTo>
                    <a:pt x="721233" y="149352"/>
                  </a:lnTo>
                  <a:lnTo>
                    <a:pt x="727583" y="149352"/>
                  </a:lnTo>
                  <a:lnTo>
                    <a:pt x="727583" y="578231"/>
                  </a:lnTo>
                  <a:lnTo>
                    <a:pt x="721233" y="578231"/>
                  </a:lnTo>
                  <a:lnTo>
                    <a:pt x="727583" y="578231"/>
                  </a:lnTo>
                  <a:cubicBezTo>
                    <a:pt x="727583" y="660654"/>
                    <a:pt x="660781" y="727583"/>
                    <a:pt x="578231" y="727583"/>
                  </a:cubicBezTo>
                  <a:lnTo>
                    <a:pt x="578231" y="721233"/>
                  </a:lnTo>
                  <a:lnTo>
                    <a:pt x="578231" y="727583"/>
                  </a:lnTo>
                  <a:lnTo>
                    <a:pt x="149352" y="727583"/>
                  </a:lnTo>
                  <a:lnTo>
                    <a:pt x="149352" y="721233"/>
                  </a:lnTo>
                  <a:lnTo>
                    <a:pt x="149352" y="727583"/>
                  </a:lnTo>
                  <a:cubicBezTo>
                    <a:pt x="66802" y="727456"/>
                    <a:pt x="0" y="660654"/>
                    <a:pt x="0" y="578231"/>
                  </a:cubicBezTo>
                  <a:lnTo>
                    <a:pt x="0" y="149352"/>
                  </a:lnTo>
                  <a:lnTo>
                    <a:pt x="6350" y="149352"/>
                  </a:lnTo>
                  <a:lnTo>
                    <a:pt x="0" y="149352"/>
                  </a:lnTo>
                  <a:moveTo>
                    <a:pt x="12700" y="149352"/>
                  </a:moveTo>
                  <a:lnTo>
                    <a:pt x="12700" y="578231"/>
                  </a:lnTo>
                  <a:lnTo>
                    <a:pt x="6350" y="578231"/>
                  </a:lnTo>
                  <a:lnTo>
                    <a:pt x="12700" y="578231"/>
                  </a:lnTo>
                  <a:cubicBezTo>
                    <a:pt x="12700" y="653669"/>
                    <a:pt x="73914" y="714883"/>
                    <a:pt x="149352" y="714883"/>
                  </a:cubicBezTo>
                  <a:lnTo>
                    <a:pt x="578231" y="714883"/>
                  </a:lnTo>
                  <a:cubicBezTo>
                    <a:pt x="653669" y="714883"/>
                    <a:pt x="714883" y="653669"/>
                    <a:pt x="714883" y="578231"/>
                  </a:cubicBezTo>
                  <a:lnTo>
                    <a:pt x="714883" y="149352"/>
                  </a:lnTo>
                  <a:cubicBezTo>
                    <a:pt x="714756" y="73914"/>
                    <a:pt x="653669" y="12700"/>
                    <a:pt x="578231" y="12700"/>
                  </a:cubicBezTo>
                  <a:lnTo>
                    <a:pt x="149352" y="12700"/>
                  </a:lnTo>
                  <a:lnTo>
                    <a:pt x="149352" y="6350"/>
                  </a:lnTo>
                  <a:lnTo>
                    <a:pt x="149352" y="12700"/>
                  </a:lnTo>
                  <a:cubicBezTo>
                    <a:pt x="73914" y="12700"/>
                    <a:pt x="12700" y="73914"/>
                    <a:pt x="12700" y="149352"/>
                  </a:cubicBezTo>
                  <a:close/>
                </a:path>
              </a:pathLst>
            </a:custGeom>
            <a:solidFill>
              <a:srgbClr val="B8C3DF"/>
            </a:solidFill>
          </p:spPr>
        </p:sp>
      </p:grpSp>
      <p:sp>
        <p:nvSpPr>
          <p:cNvPr name="TextBox 22" id="22"/>
          <p:cNvSpPr txBox="true"/>
          <p:nvPr/>
        </p:nvSpPr>
        <p:spPr>
          <a:xfrm rot="0">
            <a:off x="9130814" y="6166276"/>
            <a:ext cx="26224" cy="393294"/>
          </a:xfrm>
          <a:prstGeom prst="rect">
            <a:avLst/>
          </a:prstGeom>
        </p:spPr>
        <p:txBody>
          <a:bodyPr anchor="t" rtlCol="false" tIns="0" lIns="0" bIns="0" rIns="0">
            <a:spAutoFit/>
          </a:bodyPr>
          <a:lstStyle/>
          <a:p>
            <a:pPr algn="ctr">
              <a:lnSpc>
                <a:spcPts val="3517"/>
              </a:lnSpc>
            </a:pPr>
            <a:r>
              <a:rPr lang="en-US" sz="2813">
                <a:solidFill>
                  <a:srgbClr val="404155"/>
                </a:solidFill>
                <a:latin typeface="Arimo"/>
              </a:rPr>
              <a:t>2</a:t>
            </a:r>
          </a:p>
        </p:txBody>
      </p:sp>
      <p:sp>
        <p:nvSpPr>
          <p:cNvPr name="TextBox 23" id="23"/>
          <p:cNvSpPr txBox="true"/>
          <p:nvPr/>
        </p:nvSpPr>
        <p:spPr>
          <a:xfrm rot="0">
            <a:off x="10545722" y="6183094"/>
            <a:ext cx="2795320" cy="309354"/>
          </a:xfrm>
          <a:prstGeom prst="rect">
            <a:avLst/>
          </a:prstGeom>
        </p:spPr>
        <p:txBody>
          <a:bodyPr anchor="t" rtlCol="false" tIns="0" lIns="0" bIns="0" rIns="0">
            <a:spAutoFit/>
          </a:bodyPr>
          <a:lstStyle/>
          <a:p>
            <a:pPr algn="l">
              <a:lnSpc>
                <a:spcPts val="2931"/>
              </a:lnSpc>
            </a:pPr>
            <a:r>
              <a:rPr lang="en-US" sz="2345">
                <a:solidFill>
                  <a:srgbClr val="404155"/>
                </a:solidFill>
                <a:latin typeface="Arimo"/>
              </a:rPr>
              <a:t>2015</a:t>
            </a:r>
          </a:p>
        </p:txBody>
      </p:sp>
      <p:sp>
        <p:nvSpPr>
          <p:cNvPr name="TextBox 24" id="24"/>
          <p:cNvSpPr txBox="true"/>
          <p:nvPr/>
        </p:nvSpPr>
        <p:spPr>
          <a:xfrm rot="0">
            <a:off x="10545722" y="6621989"/>
            <a:ext cx="4165431" cy="1156781"/>
          </a:xfrm>
          <a:prstGeom prst="rect">
            <a:avLst/>
          </a:prstGeom>
        </p:spPr>
        <p:txBody>
          <a:bodyPr anchor="t" rtlCol="false" tIns="0" lIns="0" bIns="0" rIns="0">
            <a:spAutoFit/>
          </a:bodyPr>
          <a:lstStyle/>
          <a:p>
            <a:pPr algn="l">
              <a:lnSpc>
                <a:spcPts val="3001"/>
              </a:lnSpc>
            </a:pPr>
            <a:r>
              <a:rPr lang="en-US" sz="1876">
                <a:solidFill>
                  <a:srgbClr val="404155"/>
                </a:solidFill>
                <a:latin typeface="Arimo"/>
              </a:rPr>
              <a:t>En son güncellenen ISO 9001:2015 versiyonu, kuruluşların çevik ve esnek olmasını destekliyor.</a:t>
            </a:r>
          </a:p>
        </p:txBody>
      </p:sp>
      <p:grpSp>
        <p:nvGrpSpPr>
          <p:cNvPr name="Group 25" id="25"/>
          <p:cNvGrpSpPr/>
          <p:nvPr/>
        </p:nvGrpSpPr>
        <p:grpSpPr>
          <a:xfrm rot="0">
            <a:off x="8042076" y="7544544"/>
            <a:ext cx="833884" cy="47625"/>
            <a:chOff x="0" y="0"/>
            <a:chExt cx="1111845" cy="63500"/>
          </a:xfrm>
        </p:grpSpPr>
        <p:sp>
          <p:nvSpPr>
            <p:cNvPr name="Freeform 26" id="26"/>
            <p:cNvSpPr/>
            <p:nvPr/>
          </p:nvSpPr>
          <p:spPr>
            <a:xfrm flipH="false" flipV="false" rot="0">
              <a:off x="0" y="0"/>
              <a:ext cx="1111885" cy="63500"/>
            </a:xfrm>
            <a:custGeom>
              <a:avLst/>
              <a:gdLst/>
              <a:ahLst/>
              <a:cxnLst/>
              <a:rect r="r" b="b" t="t" l="l"/>
              <a:pathLst>
                <a:path h="63500" w="1111885">
                  <a:moveTo>
                    <a:pt x="0" y="31750"/>
                  </a:moveTo>
                  <a:cubicBezTo>
                    <a:pt x="0" y="14224"/>
                    <a:pt x="14224" y="0"/>
                    <a:pt x="31750" y="0"/>
                  </a:cubicBezTo>
                  <a:lnTo>
                    <a:pt x="1080135" y="0"/>
                  </a:lnTo>
                  <a:cubicBezTo>
                    <a:pt x="1097661" y="0"/>
                    <a:pt x="1111885" y="14224"/>
                    <a:pt x="1111885" y="31750"/>
                  </a:cubicBezTo>
                  <a:cubicBezTo>
                    <a:pt x="1111885" y="49276"/>
                    <a:pt x="1097661" y="63500"/>
                    <a:pt x="1080135" y="63500"/>
                  </a:cubicBezTo>
                  <a:lnTo>
                    <a:pt x="31750" y="63500"/>
                  </a:lnTo>
                  <a:cubicBezTo>
                    <a:pt x="14224" y="63500"/>
                    <a:pt x="0" y="49276"/>
                    <a:pt x="0" y="31750"/>
                  </a:cubicBezTo>
                  <a:close/>
                </a:path>
              </a:pathLst>
            </a:custGeom>
            <a:solidFill>
              <a:srgbClr val="B8C3DF"/>
            </a:solidFill>
          </p:spPr>
        </p:sp>
      </p:grpSp>
      <p:grpSp>
        <p:nvGrpSpPr>
          <p:cNvPr name="Group 27" id="27"/>
          <p:cNvGrpSpPr/>
          <p:nvPr/>
        </p:nvGrpSpPr>
        <p:grpSpPr>
          <a:xfrm rot="0">
            <a:off x="8871198" y="7295704"/>
            <a:ext cx="545604" cy="545604"/>
            <a:chOff x="0" y="0"/>
            <a:chExt cx="727472" cy="727472"/>
          </a:xfrm>
        </p:grpSpPr>
        <p:sp>
          <p:nvSpPr>
            <p:cNvPr name="Freeform 28" id="28"/>
            <p:cNvSpPr/>
            <p:nvPr/>
          </p:nvSpPr>
          <p:spPr>
            <a:xfrm flipH="false" flipV="false" rot="0">
              <a:off x="6350" y="6350"/>
              <a:ext cx="714883" cy="714883"/>
            </a:xfrm>
            <a:custGeom>
              <a:avLst/>
              <a:gdLst/>
              <a:ahLst/>
              <a:cxnLst/>
              <a:rect r="r" b="b" t="t" l="l"/>
              <a:pathLst>
                <a:path h="714883" w="714883">
                  <a:moveTo>
                    <a:pt x="0" y="143002"/>
                  </a:moveTo>
                  <a:cubicBezTo>
                    <a:pt x="0" y="64008"/>
                    <a:pt x="64008" y="0"/>
                    <a:pt x="143002" y="0"/>
                  </a:cubicBezTo>
                  <a:lnTo>
                    <a:pt x="571881" y="0"/>
                  </a:lnTo>
                  <a:cubicBezTo>
                    <a:pt x="650875" y="0"/>
                    <a:pt x="714883" y="64008"/>
                    <a:pt x="714883" y="143002"/>
                  </a:cubicBezTo>
                  <a:lnTo>
                    <a:pt x="714883" y="571881"/>
                  </a:lnTo>
                  <a:cubicBezTo>
                    <a:pt x="714883" y="650875"/>
                    <a:pt x="650875" y="714883"/>
                    <a:pt x="571881" y="714883"/>
                  </a:cubicBezTo>
                  <a:lnTo>
                    <a:pt x="143002" y="714883"/>
                  </a:lnTo>
                  <a:cubicBezTo>
                    <a:pt x="64008" y="714756"/>
                    <a:pt x="0" y="650748"/>
                    <a:pt x="0" y="571881"/>
                  </a:cubicBezTo>
                  <a:close/>
                </a:path>
              </a:pathLst>
            </a:custGeom>
            <a:solidFill>
              <a:srgbClr val="D2DDF9"/>
            </a:solidFill>
          </p:spPr>
        </p:sp>
        <p:sp>
          <p:nvSpPr>
            <p:cNvPr name="Freeform 29" id="29"/>
            <p:cNvSpPr/>
            <p:nvPr/>
          </p:nvSpPr>
          <p:spPr>
            <a:xfrm flipH="false" flipV="false" rot="0">
              <a:off x="0" y="0"/>
              <a:ext cx="727583" cy="727583"/>
            </a:xfrm>
            <a:custGeom>
              <a:avLst/>
              <a:gdLst/>
              <a:ahLst/>
              <a:cxnLst/>
              <a:rect r="r" b="b" t="t" l="l"/>
              <a:pathLst>
                <a:path h="727583" w="727583">
                  <a:moveTo>
                    <a:pt x="0" y="149352"/>
                  </a:moveTo>
                  <a:cubicBezTo>
                    <a:pt x="0" y="66802"/>
                    <a:pt x="66802" y="0"/>
                    <a:pt x="149352" y="0"/>
                  </a:cubicBezTo>
                  <a:lnTo>
                    <a:pt x="578231" y="0"/>
                  </a:lnTo>
                  <a:lnTo>
                    <a:pt x="578231" y="6350"/>
                  </a:lnTo>
                  <a:lnTo>
                    <a:pt x="578231" y="0"/>
                  </a:lnTo>
                  <a:cubicBezTo>
                    <a:pt x="660654" y="0"/>
                    <a:pt x="727583" y="66802"/>
                    <a:pt x="727583" y="149352"/>
                  </a:cubicBezTo>
                  <a:lnTo>
                    <a:pt x="721233" y="149352"/>
                  </a:lnTo>
                  <a:lnTo>
                    <a:pt x="727583" y="149352"/>
                  </a:lnTo>
                  <a:lnTo>
                    <a:pt x="727583" y="578231"/>
                  </a:lnTo>
                  <a:lnTo>
                    <a:pt x="721233" y="578231"/>
                  </a:lnTo>
                  <a:lnTo>
                    <a:pt x="727583" y="578231"/>
                  </a:lnTo>
                  <a:cubicBezTo>
                    <a:pt x="727583" y="660654"/>
                    <a:pt x="660781" y="727583"/>
                    <a:pt x="578231" y="727583"/>
                  </a:cubicBezTo>
                  <a:lnTo>
                    <a:pt x="578231" y="721233"/>
                  </a:lnTo>
                  <a:lnTo>
                    <a:pt x="578231" y="727583"/>
                  </a:lnTo>
                  <a:lnTo>
                    <a:pt x="149352" y="727583"/>
                  </a:lnTo>
                  <a:lnTo>
                    <a:pt x="149352" y="721233"/>
                  </a:lnTo>
                  <a:lnTo>
                    <a:pt x="149352" y="727583"/>
                  </a:lnTo>
                  <a:cubicBezTo>
                    <a:pt x="66802" y="727456"/>
                    <a:pt x="0" y="660654"/>
                    <a:pt x="0" y="578231"/>
                  </a:cubicBezTo>
                  <a:lnTo>
                    <a:pt x="0" y="149352"/>
                  </a:lnTo>
                  <a:lnTo>
                    <a:pt x="6350" y="149352"/>
                  </a:lnTo>
                  <a:lnTo>
                    <a:pt x="0" y="149352"/>
                  </a:lnTo>
                  <a:moveTo>
                    <a:pt x="12700" y="149352"/>
                  </a:moveTo>
                  <a:lnTo>
                    <a:pt x="12700" y="578231"/>
                  </a:lnTo>
                  <a:lnTo>
                    <a:pt x="6350" y="578231"/>
                  </a:lnTo>
                  <a:lnTo>
                    <a:pt x="12700" y="578231"/>
                  </a:lnTo>
                  <a:cubicBezTo>
                    <a:pt x="12700" y="653669"/>
                    <a:pt x="73914" y="714883"/>
                    <a:pt x="149352" y="714883"/>
                  </a:cubicBezTo>
                  <a:lnTo>
                    <a:pt x="578231" y="714883"/>
                  </a:lnTo>
                  <a:cubicBezTo>
                    <a:pt x="653669" y="714883"/>
                    <a:pt x="714883" y="653669"/>
                    <a:pt x="714883" y="578231"/>
                  </a:cubicBezTo>
                  <a:lnTo>
                    <a:pt x="714883" y="149352"/>
                  </a:lnTo>
                  <a:cubicBezTo>
                    <a:pt x="714756" y="73914"/>
                    <a:pt x="653669" y="12700"/>
                    <a:pt x="578231" y="12700"/>
                  </a:cubicBezTo>
                  <a:lnTo>
                    <a:pt x="149352" y="12700"/>
                  </a:lnTo>
                  <a:lnTo>
                    <a:pt x="149352" y="6350"/>
                  </a:lnTo>
                  <a:lnTo>
                    <a:pt x="149352" y="12700"/>
                  </a:lnTo>
                  <a:cubicBezTo>
                    <a:pt x="73914" y="12700"/>
                    <a:pt x="12700" y="73914"/>
                    <a:pt x="12700" y="149352"/>
                  </a:cubicBezTo>
                  <a:close/>
                </a:path>
              </a:pathLst>
            </a:custGeom>
            <a:solidFill>
              <a:srgbClr val="B8C3DF"/>
            </a:solidFill>
          </p:spPr>
        </p:sp>
      </p:grpSp>
      <p:sp>
        <p:nvSpPr>
          <p:cNvPr name="TextBox 30" id="30"/>
          <p:cNvSpPr txBox="true"/>
          <p:nvPr/>
        </p:nvSpPr>
        <p:spPr>
          <a:xfrm rot="0">
            <a:off x="9130070" y="7352735"/>
            <a:ext cx="27711" cy="393294"/>
          </a:xfrm>
          <a:prstGeom prst="rect">
            <a:avLst/>
          </a:prstGeom>
        </p:spPr>
        <p:txBody>
          <a:bodyPr anchor="t" rtlCol="false" tIns="0" lIns="0" bIns="0" rIns="0">
            <a:spAutoFit/>
          </a:bodyPr>
          <a:lstStyle/>
          <a:p>
            <a:pPr algn="ctr">
              <a:lnSpc>
                <a:spcPts val="3517"/>
              </a:lnSpc>
            </a:pPr>
            <a:r>
              <a:rPr lang="en-US" sz="2813">
                <a:solidFill>
                  <a:srgbClr val="404155"/>
                </a:solidFill>
                <a:latin typeface="Arimo"/>
              </a:rPr>
              <a:t>3</a:t>
            </a:r>
          </a:p>
        </p:txBody>
      </p:sp>
      <p:sp>
        <p:nvSpPr>
          <p:cNvPr name="TextBox 31" id="31"/>
          <p:cNvSpPr txBox="true"/>
          <p:nvPr/>
        </p:nvSpPr>
        <p:spPr>
          <a:xfrm rot="0">
            <a:off x="4946957" y="7369552"/>
            <a:ext cx="2795320" cy="309354"/>
          </a:xfrm>
          <a:prstGeom prst="rect">
            <a:avLst/>
          </a:prstGeom>
        </p:spPr>
        <p:txBody>
          <a:bodyPr anchor="t" rtlCol="false" tIns="0" lIns="0" bIns="0" rIns="0">
            <a:spAutoFit/>
          </a:bodyPr>
          <a:lstStyle/>
          <a:p>
            <a:pPr algn="r">
              <a:lnSpc>
                <a:spcPts val="2931"/>
              </a:lnSpc>
            </a:pPr>
            <a:r>
              <a:rPr lang="en-US" sz="2345">
                <a:solidFill>
                  <a:srgbClr val="404155"/>
                </a:solidFill>
                <a:latin typeface="Arimo"/>
              </a:rPr>
              <a:t>Günümüz</a:t>
            </a:r>
          </a:p>
        </p:txBody>
      </p:sp>
      <p:sp>
        <p:nvSpPr>
          <p:cNvPr name="TextBox 32" id="32"/>
          <p:cNvSpPr txBox="true"/>
          <p:nvPr/>
        </p:nvSpPr>
        <p:spPr>
          <a:xfrm rot="0">
            <a:off x="3576846" y="7808446"/>
            <a:ext cx="4165431" cy="1537930"/>
          </a:xfrm>
          <a:prstGeom prst="rect">
            <a:avLst/>
          </a:prstGeom>
        </p:spPr>
        <p:txBody>
          <a:bodyPr anchor="t" rtlCol="false" tIns="0" lIns="0" bIns="0" rIns="0">
            <a:spAutoFit/>
          </a:bodyPr>
          <a:lstStyle/>
          <a:p>
            <a:pPr algn="r">
              <a:lnSpc>
                <a:spcPts val="3001"/>
              </a:lnSpc>
            </a:pPr>
            <a:r>
              <a:rPr lang="en-US" sz="1876">
                <a:solidFill>
                  <a:srgbClr val="404155"/>
                </a:solidFill>
                <a:latin typeface="Arimo"/>
              </a:rPr>
              <a:t>ISO 9001, dünya çapında 1 milyondan fazla şirket tarafından kullanılan ve güvenilen bir kalite yönetim sistemidir.</a:t>
            </a:r>
          </a:p>
        </p:txBody>
      </p:sp>
    </p:spTree>
  </p:cSld>
  <p:clrMapOvr>
    <a:masterClrMapping/>
  </p:clrMapOvr>
</p:sld>
</file>

<file path=ppt/slides/slide4.xml><?xml version="1.0" encoding="utf-8"?>
<p:sld xmlns:p="http://schemas.openxmlformats.org/presentationml/2006/main" xmlns:a="http://schemas.openxmlformats.org/drawingml/2006/main">
  <p:cSld>
    <p:spTree>
      <p:nvGrpSpPr>
        <p:cNvPr id="1" name=""/>
        <p:cNvGrpSpPr/>
        <p:nvPr/>
      </p:nvGrpSpPr>
      <p:grpSpPr>
        <a:xfrm>
          <a:off x="0" y="0"/>
          <a:ext cx="0" cy="0"/>
          <a:chOff x="0" y="0"/>
          <a:chExt cx="0" cy="0"/>
        </a:xfrm>
      </p:grpSpPr>
      <p:grpSp>
        <p:nvGrpSpPr>
          <p:cNvPr name="Group 2" id="2"/>
          <p:cNvGrpSpPr/>
          <p:nvPr/>
        </p:nvGrpSpPr>
        <p:grpSpPr>
          <a:xfrm rot="0">
            <a:off x="0" y="0"/>
            <a:ext cx="18288000" cy="10287000"/>
            <a:chOff x="0" y="0"/>
            <a:chExt cx="24384000" cy="13716000"/>
          </a:xfrm>
        </p:grpSpPr>
        <p:sp>
          <p:nvSpPr>
            <p:cNvPr name="Freeform 3" id="3"/>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close/>
                </a:path>
              </a:pathLst>
            </a:custGeom>
            <a:solidFill>
              <a:srgbClr val="5C73E6"/>
            </a:solidFill>
          </p:spPr>
        </p:sp>
      </p:grpSp>
      <p:grpSp>
        <p:nvGrpSpPr>
          <p:cNvPr name="Group 4" id="4"/>
          <p:cNvGrpSpPr/>
          <p:nvPr/>
        </p:nvGrpSpPr>
        <p:grpSpPr>
          <a:xfrm rot="0">
            <a:off x="0" y="0"/>
            <a:ext cx="18288000" cy="10287000"/>
            <a:chOff x="0" y="0"/>
            <a:chExt cx="24384000" cy="13716000"/>
          </a:xfrm>
        </p:grpSpPr>
        <p:sp>
          <p:nvSpPr>
            <p:cNvPr name="Freeform 5" id="5"/>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close/>
                </a:path>
              </a:pathLst>
            </a:custGeom>
            <a:solidFill>
              <a:srgbClr val="F9F9FF"/>
            </a:solidFill>
          </p:spPr>
        </p:sp>
      </p:grpSp>
      <p:sp>
        <p:nvSpPr>
          <p:cNvPr name="TextBox 6" id="6"/>
          <p:cNvSpPr txBox="true"/>
          <p:nvPr/>
        </p:nvSpPr>
        <p:spPr>
          <a:xfrm rot="0">
            <a:off x="2638931" y="2035850"/>
            <a:ext cx="8467309" cy="833676"/>
          </a:xfrm>
          <a:prstGeom prst="rect">
            <a:avLst/>
          </a:prstGeom>
        </p:spPr>
        <p:txBody>
          <a:bodyPr anchor="t" rtlCol="false" tIns="0" lIns="0" bIns="0" rIns="0">
            <a:spAutoFit/>
          </a:bodyPr>
          <a:lstStyle/>
          <a:p>
            <a:pPr algn="l">
              <a:lnSpc>
                <a:spcPts val="6834"/>
              </a:lnSpc>
            </a:pPr>
            <a:r>
              <a:rPr lang="en-US" sz="5467">
                <a:solidFill>
                  <a:srgbClr val="1B1B27"/>
                </a:solidFill>
                <a:latin typeface="Arimo"/>
              </a:rPr>
              <a:t>ISO 9001'in Temel İlkeleri</a:t>
            </a:r>
          </a:p>
        </p:txBody>
      </p:sp>
      <p:grpSp>
        <p:nvGrpSpPr>
          <p:cNvPr name="Group 7" id="7"/>
          <p:cNvGrpSpPr/>
          <p:nvPr/>
        </p:nvGrpSpPr>
        <p:grpSpPr>
          <a:xfrm rot="0">
            <a:off x="2542729" y="3682901"/>
            <a:ext cx="634454" cy="634454"/>
            <a:chOff x="0" y="0"/>
            <a:chExt cx="845938" cy="845938"/>
          </a:xfrm>
        </p:grpSpPr>
        <p:sp>
          <p:nvSpPr>
            <p:cNvPr name="Freeform 8" id="8"/>
            <p:cNvSpPr/>
            <p:nvPr/>
          </p:nvSpPr>
          <p:spPr>
            <a:xfrm flipH="false" flipV="false" rot="0">
              <a:off x="6350" y="6350"/>
              <a:ext cx="833247" cy="833247"/>
            </a:xfrm>
            <a:custGeom>
              <a:avLst/>
              <a:gdLst/>
              <a:ahLst/>
              <a:cxnLst/>
              <a:rect r="r" b="b" t="t" l="l"/>
              <a:pathLst>
                <a:path h="833247" w="833247">
                  <a:moveTo>
                    <a:pt x="0" y="166624"/>
                  </a:moveTo>
                  <a:cubicBezTo>
                    <a:pt x="0" y="74549"/>
                    <a:pt x="74549" y="0"/>
                    <a:pt x="166624" y="0"/>
                  </a:cubicBezTo>
                  <a:lnTo>
                    <a:pt x="666623" y="0"/>
                  </a:lnTo>
                  <a:cubicBezTo>
                    <a:pt x="758698" y="0"/>
                    <a:pt x="833247" y="74549"/>
                    <a:pt x="833247" y="166624"/>
                  </a:cubicBezTo>
                  <a:lnTo>
                    <a:pt x="833247" y="666623"/>
                  </a:lnTo>
                  <a:cubicBezTo>
                    <a:pt x="833247" y="758698"/>
                    <a:pt x="758698" y="833247"/>
                    <a:pt x="666623" y="833247"/>
                  </a:cubicBezTo>
                  <a:lnTo>
                    <a:pt x="166624" y="833247"/>
                  </a:lnTo>
                  <a:cubicBezTo>
                    <a:pt x="74549" y="833247"/>
                    <a:pt x="0" y="758571"/>
                    <a:pt x="0" y="666623"/>
                  </a:cubicBezTo>
                  <a:close/>
                </a:path>
              </a:pathLst>
            </a:custGeom>
            <a:solidFill>
              <a:srgbClr val="D2DDF9"/>
            </a:solidFill>
          </p:spPr>
        </p:sp>
        <p:sp>
          <p:nvSpPr>
            <p:cNvPr name="Freeform 9" id="9"/>
            <p:cNvSpPr/>
            <p:nvPr/>
          </p:nvSpPr>
          <p:spPr>
            <a:xfrm flipH="false" flipV="false" rot="0">
              <a:off x="0" y="0"/>
              <a:ext cx="845947" cy="845947"/>
            </a:xfrm>
            <a:custGeom>
              <a:avLst/>
              <a:gdLst/>
              <a:ahLst/>
              <a:cxnLst/>
              <a:rect r="r" b="b" t="t" l="l"/>
              <a:pathLst>
                <a:path h="845947" w="845947">
                  <a:moveTo>
                    <a:pt x="0" y="172974"/>
                  </a:moveTo>
                  <a:cubicBezTo>
                    <a:pt x="0" y="77470"/>
                    <a:pt x="77470" y="0"/>
                    <a:pt x="172974" y="0"/>
                  </a:cubicBezTo>
                  <a:lnTo>
                    <a:pt x="672973" y="0"/>
                  </a:lnTo>
                  <a:lnTo>
                    <a:pt x="672973" y="6350"/>
                  </a:lnTo>
                  <a:lnTo>
                    <a:pt x="672973" y="0"/>
                  </a:lnTo>
                  <a:lnTo>
                    <a:pt x="672973" y="6350"/>
                  </a:lnTo>
                  <a:lnTo>
                    <a:pt x="672973" y="0"/>
                  </a:lnTo>
                  <a:cubicBezTo>
                    <a:pt x="768477" y="0"/>
                    <a:pt x="845947" y="77470"/>
                    <a:pt x="845947" y="172974"/>
                  </a:cubicBezTo>
                  <a:lnTo>
                    <a:pt x="839597" y="172974"/>
                  </a:lnTo>
                  <a:lnTo>
                    <a:pt x="845947" y="172974"/>
                  </a:lnTo>
                  <a:lnTo>
                    <a:pt x="845947" y="672973"/>
                  </a:lnTo>
                  <a:lnTo>
                    <a:pt x="839597" y="672973"/>
                  </a:lnTo>
                  <a:lnTo>
                    <a:pt x="845947" y="672973"/>
                  </a:lnTo>
                  <a:cubicBezTo>
                    <a:pt x="845947" y="768477"/>
                    <a:pt x="768477" y="845947"/>
                    <a:pt x="672973" y="845947"/>
                  </a:cubicBezTo>
                  <a:lnTo>
                    <a:pt x="672973" y="839597"/>
                  </a:lnTo>
                  <a:lnTo>
                    <a:pt x="672973" y="845947"/>
                  </a:lnTo>
                  <a:lnTo>
                    <a:pt x="172974" y="845947"/>
                  </a:lnTo>
                  <a:lnTo>
                    <a:pt x="172974" y="839597"/>
                  </a:lnTo>
                  <a:lnTo>
                    <a:pt x="172974" y="845947"/>
                  </a:lnTo>
                  <a:cubicBezTo>
                    <a:pt x="77470" y="845947"/>
                    <a:pt x="0" y="768477"/>
                    <a:pt x="0" y="672973"/>
                  </a:cubicBezTo>
                  <a:lnTo>
                    <a:pt x="0" y="172974"/>
                  </a:lnTo>
                  <a:lnTo>
                    <a:pt x="6350" y="172974"/>
                  </a:lnTo>
                  <a:lnTo>
                    <a:pt x="0" y="172974"/>
                  </a:lnTo>
                  <a:moveTo>
                    <a:pt x="12700" y="172974"/>
                  </a:moveTo>
                  <a:lnTo>
                    <a:pt x="12700" y="672973"/>
                  </a:lnTo>
                  <a:lnTo>
                    <a:pt x="6350" y="672973"/>
                  </a:lnTo>
                  <a:lnTo>
                    <a:pt x="12700" y="672973"/>
                  </a:lnTo>
                  <a:cubicBezTo>
                    <a:pt x="12700" y="761492"/>
                    <a:pt x="84455" y="833247"/>
                    <a:pt x="172974" y="833247"/>
                  </a:cubicBezTo>
                  <a:lnTo>
                    <a:pt x="672973" y="833247"/>
                  </a:lnTo>
                  <a:cubicBezTo>
                    <a:pt x="761492" y="833247"/>
                    <a:pt x="833247" y="761492"/>
                    <a:pt x="833247" y="672973"/>
                  </a:cubicBezTo>
                  <a:lnTo>
                    <a:pt x="833247" y="172974"/>
                  </a:lnTo>
                  <a:cubicBezTo>
                    <a:pt x="833247" y="84455"/>
                    <a:pt x="761492" y="12700"/>
                    <a:pt x="672973" y="12700"/>
                  </a:cubicBezTo>
                  <a:lnTo>
                    <a:pt x="172974" y="12700"/>
                  </a:lnTo>
                  <a:lnTo>
                    <a:pt x="172974" y="6350"/>
                  </a:lnTo>
                  <a:lnTo>
                    <a:pt x="172974" y="12700"/>
                  </a:lnTo>
                  <a:cubicBezTo>
                    <a:pt x="84455" y="12700"/>
                    <a:pt x="12700" y="84455"/>
                    <a:pt x="12700" y="172974"/>
                  </a:cubicBezTo>
                  <a:close/>
                </a:path>
              </a:pathLst>
            </a:custGeom>
            <a:solidFill>
              <a:srgbClr val="B8C3DF"/>
            </a:solidFill>
          </p:spPr>
        </p:sp>
      </p:grpSp>
      <p:sp>
        <p:nvSpPr>
          <p:cNvPr name="TextBox 10" id="10"/>
          <p:cNvSpPr txBox="true"/>
          <p:nvPr/>
        </p:nvSpPr>
        <p:spPr>
          <a:xfrm rot="0">
            <a:off x="3541574" y="3790682"/>
            <a:ext cx="3288982" cy="380643"/>
          </a:xfrm>
          <a:prstGeom prst="rect">
            <a:avLst/>
          </a:prstGeom>
        </p:spPr>
        <p:txBody>
          <a:bodyPr anchor="t" rtlCol="false" tIns="0" lIns="0" bIns="0" rIns="0">
            <a:spAutoFit/>
          </a:bodyPr>
          <a:lstStyle/>
          <a:p>
            <a:pPr algn="l">
              <a:lnSpc>
                <a:spcPts val="3417"/>
              </a:lnSpc>
            </a:pPr>
            <a:r>
              <a:rPr lang="en-US" sz="2733">
                <a:solidFill>
                  <a:srgbClr val="404155"/>
                </a:solidFill>
                <a:latin typeface="Arimo"/>
              </a:rPr>
              <a:t>Müşteri Odaklılık</a:t>
            </a:r>
          </a:p>
        </p:txBody>
      </p:sp>
      <p:sp>
        <p:nvSpPr>
          <p:cNvPr name="TextBox 11" id="11"/>
          <p:cNvSpPr txBox="true"/>
          <p:nvPr/>
        </p:nvSpPr>
        <p:spPr>
          <a:xfrm rot="0">
            <a:off x="3541574" y="4334054"/>
            <a:ext cx="5372130" cy="1336566"/>
          </a:xfrm>
          <a:prstGeom prst="rect">
            <a:avLst/>
          </a:prstGeom>
        </p:spPr>
        <p:txBody>
          <a:bodyPr anchor="t" rtlCol="false" tIns="0" lIns="0" bIns="0" rIns="0">
            <a:spAutoFit/>
          </a:bodyPr>
          <a:lstStyle/>
          <a:p>
            <a:pPr algn="l">
              <a:lnSpc>
                <a:spcPts val="3498"/>
              </a:lnSpc>
            </a:pPr>
            <a:r>
              <a:rPr lang="en-US" sz="2187">
                <a:solidFill>
                  <a:srgbClr val="404155"/>
                </a:solidFill>
                <a:latin typeface="Arimo"/>
              </a:rPr>
              <a:t>Kuruluşların müşteri ihtiyaç ve beklentilerini anlaması ve karşılaması gerektiği.</a:t>
            </a:r>
          </a:p>
        </p:txBody>
      </p:sp>
      <p:grpSp>
        <p:nvGrpSpPr>
          <p:cNvPr name="Group 12" id="12"/>
          <p:cNvGrpSpPr/>
          <p:nvPr/>
        </p:nvGrpSpPr>
        <p:grpSpPr>
          <a:xfrm rot="0">
            <a:off x="9278094" y="3682901"/>
            <a:ext cx="634454" cy="634454"/>
            <a:chOff x="0" y="0"/>
            <a:chExt cx="845938" cy="845938"/>
          </a:xfrm>
        </p:grpSpPr>
        <p:sp>
          <p:nvSpPr>
            <p:cNvPr name="Freeform 13" id="13"/>
            <p:cNvSpPr/>
            <p:nvPr/>
          </p:nvSpPr>
          <p:spPr>
            <a:xfrm flipH="false" flipV="false" rot="0">
              <a:off x="6350" y="6350"/>
              <a:ext cx="833247" cy="833247"/>
            </a:xfrm>
            <a:custGeom>
              <a:avLst/>
              <a:gdLst/>
              <a:ahLst/>
              <a:cxnLst/>
              <a:rect r="r" b="b" t="t" l="l"/>
              <a:pathLst>
                <a:path h="833247" w="833247">
                  <a:moveTo>
                    <a:pt x="0" y="166624"/>
                  </a:moveTo>
                  <a:cubicBezTo>
                    <a:pt x="0" y="74549"/>
                    <a:pt x="74549" y="0"/>
                    <a:pt x="166624" y="0"/>
                  </a:cubicBezTo>
                  <a:lnTo>
                    <a:pt x="666623" y="0"/>
                  </a:lnTo>
                  <a:cubicBezTo>
                    <a:pt x="758698" y="0"/>
                    <a:pt x="833247" y="74549"/>
                    <a:pt x="833247" y="166624"/>
                  </a:cubicBezTo>
                  <a:lnTo>
                    <a:pt x="833247" y="666623"/>
                  </a:lnTo>
                  <a:cubicBezTo>
                    <a:pt x="833247" y="758698"/>
                    <a:pt x="758698" y="833247"/>
                    <a:pt x="666623" y="833247"/>
                  </a:cubicBezTo>
                  <a:lnTo>
                    <a:pt x="166624" y="833247"/>
                  </a:lnTo>
                  <a:cubicBezTo>
                    <a:pt x="74549" y="833247"/>
                    <a:pt x="0" y="758571"/>
                    <a:pt x="0" y="666623"/>
                  </a:cubicBezTo>
                  <a:close/>
                </a:path>
              </a:pathLst>
            </a:custGeom>
            <a:solidFill>
              <a:srgbClr val="D2DDF9"/>
            </a:solidFill>
          </p:spPr>
        </p:sp>
        <p:sp>
          <p:nvSpPr>
            <p:cNvPr name="Freeform 14" id="14"/>
            <p:cNvSpPr/>
            <p:nvPr/>
          </p:nvSpPr>
          <p:spPr>
            <a:xfrm flipH="false" flipV="false" rot="0">
              <a:off x="0" y="0"/>
              <a:ext cx="845947" cy="845947"/>
            </a:xfrm>
            <a:custGeom>
              <a:avLst/>
              <a:gdLst/>
              <a:ahLst/>
              <a:cxnLst/>
              <a:rect r="r" b="b" t="t" l="l"/>
              <a:pathLst>
                <a:path h="845947" w="845947">
                  <a:moveTo>
                    <a:pt x="0" y="172974"/>
                  </a:moveTo>
                  <a:cubicBezTo>
                    <a:pt x="0" y="77470"/>
                    <a:pt x="77470" y="0"/>
                    <a:pt x="172974" y="0"/>
                  </a:cubicBezTo>
                  <a:lnTo>
                    <a:pt x="672973" y="0"/>
                  </a:lnTo>
                  <a:lnTo>
                    <a:pt x="672973" y="6350"/>
                  </a:lnTo>
                  <a:lnTo>
                    <a:pt x="672973" y="0"/>
                  </a:lnTo>
                  <a:lnTo>
                    <a:pt x="672973" y="6350"/>
                  </a:lnTo>
                  <a:lnTo>
                    <a:pt x="672973" y="0"/>
                  </a:lnTo>
                  <a:cubicBezTo>
                    <a:pt x="768477" y="0"/>
                    <a:pt x="845947" y="77470"/>
                    <a:pt x="845947" y="172974"/>
                  </a:cubicBezTo>
                  <a:lnTo>
                    <a:pt x="839597" y="172974"/>
                  </a:lnTo>
                  <a:lnTo>
                    <a:pt x="845947" y="172974"/>
                  </a:lnTo>
                  <a:lnTo>
                    <a:pt x="845947" y="672973"/>
                  </a:lnTo>
                  <a:lnTo>
                    <a:pt x="839597" y="672973"/>
                  </a:lnTo>
                  <a:lnTo>
                    <a:pt x="845947" y="672973"/>
                  </a:lnTo>
                  <a:cubicBezTo>
                    <a:pt x="845947" y="768477"/>
                    <a:pt x="768477" y="845947"/>
                    <a:pt x="672973" y="845947"/>
                  </a:cubicBezTo>
                  <a:lnTo>
                    <a:pt x="672973" y="839597"/>
                  </a:lnTo>
                  <a:lnTo>
                    <a:pt x="672973" y="845947"/>
                  </a:lnTo>
                  <a:lnTo>
                    <a:pt x="172974" y="845947"/>
                  </a:lnTo>
                  <a:lnTo>
                    <a:pt x="172974" y="839597"/>
                  </a:lnTo>
                  <a:lnTo>
                    <a:pt x="172974" y="845947"/>
                  </a:lnTo>
                  <a:cubicBezTo>
                    <a:pt x="77470" y="845947"/>
                    <a:pt x="0" y="768477"/>
                    <a:pt x="0" y="672973"/>
                  </a:cubicBezTo>
                  <a:lnTo>
                    <a:pt x="0" y="172974"/>
                  </a:lnTo>
                  <a:lnTo>
                    <a:pt x="6350" y="172974"/>
                  </a:lnTo>
                  <a:lnTo>
                    <a:pt x="0" y="172974"/>
                  </a:lnTo>
                  <a:moveTo>
                    <a:pt x="12700" y="172974"/>
                  </a:moveTo>
                  <a:lnTo>
                    <a:pt x="12700" y="672973"/>
                  </a:lnTo>
                  <a:lnTo>
                    <a:pt x="6350" y="672973"/>
                  </a:lnTo>
                  <a:lnTo>
                    <a:pt x="12700" y="672973"/>
                  </a:lnTo>
                  <a:cubicBezTo>
                    <a:pt x="12700" y="761492"/>
                    <a:pt x="84455" y="833247"/>
                    <a:pt x="172974" y="833247"/>
                  </a:cubicBezTo>
                  <a:lnTo>
                    <a:pt x="672973" y="833247"/>
                  </a:lnTo>
                  <a:cubicBezTo>
                    <a:pt x="761492" y="833247"/>
                    <a:pt x="833247" y="761492"/>
                    <a:pt x="833247" y="672973"/>
                  </a:cubicBezTo>
                  <a:lnTo>
                    <a:pt x="833247" y="172974"/>
                  </a:lnTo>
                  <a:cubicBezTo>
                    <a:pt x="833247" y="84455"/>
                    <a:pt x="761492" y="12700"/>
                    <a:pt x="672973" y="12700"/>
                  </a:cubicBezTo>
                  <a:lnTo>
                    <a:pt x="172974" y="12700"/>
                  </a:lnTo>
                  <a:lnTo>
                    <a:pt x="172974" y="6350"/>
                  </a:lnTo>
                  <a:lnTo>
                    <a:pt x="172974" y="12700"/>
                  </a:lnTo>
                  <a:cubicBezTo>
                    <a:pt x="84455" y="12700"/>
                    <a:pt x="12700" y="84455"/>
                    <a:pt x="12700" y="172974"/>
                  </a:cubicBezTo>
                  <a:close/>
                </a:path>
              </a:pathLst>
            </a:custGeom>
            <a:solidFill>
              <a:srgbClr val="B8C3DF"/>
            </a:solidFill>
          </p:spPr>
        </p:sp>
      </p:grpSp>
      <p:sp>
        <p:nvSpPr>
          <p:cNvPr name="TextBox 15" id="15"/>
          <p:cNvSpPr txBox="true"/>
          <p:nvPr/>
        </p:nvSpPr>
        <p:spPr>
          <a:xfrm rot="0">
            <a:off x="9564796" y="3737849"/>
            <a:ext cx="60900" cy="476786"/>
          </a:xfrm>
          <a:prstGeom prst="rect">
            <a:avLst/>
          </a:prstGeom>
        </p:spPr>
        <p:txBody>
          <a:bodyPr anchor="t" rtlCol="false" tIns="0" lIns="0" bIns="0" rIns="0">
            <a:spAutoFit/>
          </a:bodyPr>
          <a:lstStyle/>
          <a:p>
            <a:pPr algn="ctr">
              <a:lnSpc>
                <a:spcPts val="4101"/>
              </a:lnSpc>
            </a:pPr>
            <a:r>
              <a:rPr lang="en-US" sz="3279">
                <a:solidFill>
                  <a:srgbClr val="404155"/>
                </a:solidFill>
                <a:latin typeface="Arimo"/>
              </a:rPr>
              <a:t>2</a:t>
            </a:r>
          </a:p>
        </p:txBody>
      </p:sp>
      <p:sp>
        <p:nvSpPr>
          <p:cNvPr name="TextBox 16" id="16"/>
          <p:cNvSpPr txBox="true"/>
          <p:nvPr/>
        </p:nvSpPr>
        <p:spPr>
          <a:xfrm rot="0">
            <a:off x="10276939" y="3790682"/>
            <a:ext cx="3288982" cy="380643"/>
          </a:xfrm>
          <a:prstGeom prst="rect">
            <a:avLst/>
          </a:prstGeom>
        </p:spPr>
        <p:txBody>
          <a:bodyPr anchor="t" rtlCol="false" tIns="0" lIns="0" bIns="0" rIns="0">
            <a:spAutoFit/>
          </a:bodyPr>
          <a:lstStyle/>
          <a:p>
            <a:pPr algn="l">
              <a:lnSpc>
                <a:spcPts val="3417"/>
              </a:lnSpc>
            </a:pPr>
            <a:r>
              <a:rPr lang="en-US" sz="2733">
                <a:solidFill>
                  <a:srgbClr val="404155"/>
                </a:solidFill>
                <a:latin typeface="Arimo"/>
              </a:rPr>
              <a:t>Liderlik</a:t>
            </a:r>
          </a:p>
        </p:txBody>
      </p:sp>
      <p:sp>
        <p:nvSpPr>
          <p:cNvPr name="TextBox 17" id="17"/>
          <p:cNvSpPr txBox="true"/>
          <p:nvPr/>
        </p:nvSpPr>
        <p:spPr>
          <a:xfrm rot="0">
            <a:off x="10276939" y="4334054"/>
            <a:ext cx="5372130" cy="892314"/>
          </a:xfrm>
          <a:prstGeom prst="rect">
            <a:avLst/>
          </a:prstGeom>
        </p:spPr>
        <p:txBody>
          <a:bodyPr anchor="t" rtlCol="false" tIns="0" lIns="0" bIns="0" rIns="0">
            <a:spAutoFit/>
          </a:bodyPr>
          <a:lstStyle/>
          <a:p>
            <a:pPr algn="l">
              <a:lnSpc>
                <a:spcPts val="3498"/>
              </a:lnSpc>
            </a:pPr>
            <a:r>
              <a:rPr lang="en-US" sz="2187">
                <a:solidFill>
                  <a:srgbClr val="404155"/>
                </a:solidFill>
                <a:latin typeface="Arimo"/>
              </a:rPr>
              <a:t>Üst yönetimin, kalite hedeflerine ulaşmak için tüm çalışanları yönlendirmesi.</a:t>
            </a:r>
          </a:p>
        </p:txBody>
      </p:sp>
      <p:grpSp>
        <p:nvGrpSpPr>
          <p:cNvPr name="Group 18" id="18"/>
          <p:cNvGrpSpPr/>
          <p:nvPr/>
        </p:nvGrpSpPr>
        <p:grpSpPr>
          <a:xfrm rot="0">
            <a:off x="2542729" y="6206281"/>
            <a:ext cx="634454" cy="634454"/>
            <a:chOff x="0" y="0"/>
            <a:chExt cx="845938" cy="845938"/>
          </a:xfrm>
        </p:grpSpPr>
        <p:sp>
          <p:nvSpPr>
            <p:cNvPr name="Freeform 19" id="19"/>
            <p:cNvSpPr/>
            <p:nvPr/>
          </p:nvSpPr>
          <p:spPr>
            <a:xfrm flipH="false" flipV="false" rot="0">
              <a:off x="6350" y="6350"/>
              <a:ext cx="833247" cy="833247"/>
            </a:xfrm>
            <a:custGeom>
              <a:avLst/>
              <a:gdLst/>
              <a:ahLst/>
              <a:cxnLst/>
              <a:rect r="r" b="b" t="t" l="l"/>
              <a:pathLst>
                <a:path h="833247" w="833247">
                  <a:moveTo>
                    <a:pt x="0" y="166624"/>
                  </a:moveTo>
                  <a:cubicBezTo>
                    <a:pt x="0" y="74549"/>
                    <a:pt x="74549" y="0"/>
                    <a:pt x="166624" y="0"/>
                  </a:cubicBezTo>
                  <a:lnTo>
                    <a:pt x="666623" y="0"/>
                  </a:lnTo>
                  <a:cubicBezTo>
                    <a:pt x="758698" y="0"/>
                    <a:pt x="833247" y="74549"/>
                    <a:pt x="833247" y="166624"/>
                  </a:cubicBezTo>
                  <a:lnTo>
                    <a:pt x="833247" y="666623"/>
                  </a:lnTo>
                  <a:cubicBezTo>
                    <a:pt x="833247" y="758698"/>
                    <a:pt x="758698" y="833247"/>
                    <a:pt x="666623" y="833247"/>
                  </a:cubicBezTo>
                  <a:lnTo>
                    <a:pt x="166624" y="833247"/>
                  </a:lnTo>
                  <a:cubicBezTo>
                    <a:pt x="74549" y="833247"/>
                    <a:pt x="0" y="758571"/>
                    <a:pt x="0" y="666623"/>
                  </a:cubicBezTo>
                  <a:close/>
                </a:path>
              </a:pathLst>
            </a:custGeom>
            <a:solidFill>
              <a:srgbClr val="D2DDF9"/>
            </a:solidFill>
          </p:spPr>
        </p:sp>
        <p:sp>
          <p:nvSpPr>
            <p:cNvPr name="Freeform 20" id="20"/>
            <p:cNvSpPr/>
            <p:nvPr/>
          </p:nvSpPr>
          <p:spPr>
            <a:xfrm flipH="false" flipV="false" rot="0">
              <a:off x="0" y="0"/>
              <a:ext cx="845947" cy="845947"/>
            </a:xfrm>
            <a:custGeom>
              <a:avLst/>
              <a:gdLst/>
              <a:ahLst/>
              <a:cxnLst/>
              <a:rect r="r" b="b" t="t" l="l"/>
              <a:pathLst>
                <a:path h="845947" w="845947">
                  <a:moveTo>
                    <a:pt x="0" y="172974"/>
                  </a:moveTo>
                  <a:cubicBezTo>
                    <a:pt x="0" y="77470"/>
                    <a:pt x="77470" y="0"/>
                    <a:pt x="172974" y="0"/>
                  </a:cubicBezTo>
                  <a:lnTo>
                    <a:pt x="672973" y="0"/>
                  </a:lnTo>
                  <a:lnTo>
                    <a:pt x="672973" y="6350"/>
                  </a:lnTo>
                  <a:lnTo>
                    <a:pt x="672973" y="0"/>
                  </a:lnTo>
                  <a:lnTo>
                    <a:pt x="672973" y="6350"/>
                  </a:lnTo>
                  <a:lnTo>
                    <a:pt x="672973" y="0"/>
                  </a:lnTo>
                  <a:cubicBezTo>
                    <a:pt x="768477" y="0"/>
                    <a:pt x="845947" y="77470"/>
                    <a:pt x="845947" y="172974"/>
                  </a:cubicBezTo>
                  <a:lnTo>
                    <a:pt x="839597" y="172974"/>
                  </a:lnTo>
                  <a:lnTo>
                    <a:pt x="845947" y="172974"/>
                  </a:lnTo>
                  <a:lnTo>
                    <a:pt x="845947" y="672973"/>
                  </a:lnTo>
                  <a:lnTo>
                    <a:pt x="839597" y="672973"/>
                  </a:lnTo>
                  <a:lnTo>
                    <a:pt x="845947" y="672973"/>
                  </a:lnTo>
                  <a:cubicBezTo>
                    <a:pt x="845947" y="768477"/>
                    <a:pt x="768477" y="845947"/>
                    <a:pt x="672973" y="845947"/>
                  </a:cubicBezTo>
                  <a:lnTo>
                    <a:pt x="672973" y="839597"/>
                  </a:lnTo>
                  <a:lnTo>
                    <a:pt x="672973" y="845947"/>
                  </a:lnTo>
                  <a:lnTo>
                    <a:pt x="172974" y="845947"/>
                  </a:lnTo>
                  <a:lnTo>
                    <a:pt x="172974" y="839597"/>
                  </a:lnTo>
                  <a:lnTo>
                    <a:pt x="172974" y="845947"/>
                  </a:lnTo>
                  <a:cubicBezTo>
                    <a:pt x="77470" y="845947"/>
                    <a:pt x="0" y="768477"/>
                    <a:pt x="0" y="672973"/>
                  </a:cubicBezTo>
                  <a:lnTo>
                    <a:pt x="0" y="172974"/>
                  </a:lnTo>
                  <a:lnTo>
                    <a:pt x="6350" y="172974"/>
                  </a:lnTo>
                  <a:lnTo>
                    <a:pt x="0" y="172974"/>
                  </a:lnTo>
                  <a:moveTo>
                    <a:pt x="12700" y="172974"/>
                  </a:moveTo>
                  <a:lnTo>
                    <a:pt x="12700" y="672973"/>
                  </a:lnTo>
                  <a:lnTo>
                    <a:pt x="6350" y="672973"/>
                  </a:lnTo>
                  <a:lnTo>
                    <a:pt x="12700" y="672973"/>
                  </a:lnTo>
                  <a:cubicBezTo>
                    <a:pt x="12700" y="761492"/>
                    <a:pt x="84455" y="833247"/>
                    <a:pt x="172974" y="833247"/>
                  </a:cubicBezTo>
                  <a:lnTo>
                    <a:pt x="672973" y="833247"/>
                  </a:lnTo>
                  <a:cubicBezTo>
                    <a:pt x="761492" y="833247"/>
                    <a:pt x="833247" y="761492"/>
                    <a:pt x="833247" y="672973"/>
                  </a:cubicBezTo>
                  <a:lnTo>
                    <a:pt x="833247" y="172974"/>
                  </a:lnTo>
                  <a:cubicBezTo>
                    <a:pt x="833247" y="84455"/>
                    <a:pt x="761492" y="12700"/>
                    <a:pt x="672973" y="12700"/>
                  </a:cubicBezTo>
                  <a:lnTo>
                    <a:pt x="172974" y="12700"/>
                  </a:lnTo>
                  <a:lnTo>
                    <a:pt x="172974" y="6350"/>
                  </a:lnTo>
                  <a:lnTo>
                    <a:pt x="172974" y="12700"/>
                  </a:lnTo>
                  <a:cubicBezTo>
                    <a:pt x="84455" y="12700"/>
                    <a:pt x="12700" y="84455"/>
                    <a:pt x="12700" y="172974"/>
                  </a:cubicBezTo>
                  <a:close/>
                </a:path>
              </a:pathLst>
            </a:custGeom>
            <a:solidFill>
              <a:srgbClr val="B8C3DF"/>
            </a:solidFill>
          </p:spPr>
        </p:sp>
      </p:grpSp>
      <p:sp>
        <p:nvSpPr>
          <p:cNvPr name="TextBox 21" id="21"/>
          <p:cNvSpPr txBox="true"/>
          <p:nvPr/>
        </p:nvSpPr>
        <p:spPr>
          <a:xfrm rot="0">
            <a:off x="2828688" y="6261229"/>
            <a:ext cx="62537" cy="476786"/>
          </a:xfrm>
          <a:prstGeom prst="rect">
            <a:avLst/>
          </a:prstGeom>
        </p:spPr>
        <p:txBody>
          <a:bodyPr anchor="t" rtlCol="false" tIns="0" lIns="0" bIns="0" rIns="0">
            <a:spAutoFit/>
          </a:bodyPr>
          <a:lstStyle/>
          <a:p>
            <a:pPr algn="ctr">
              <a:lnSpc>
                <a:spcPts val="4101"/>
              </a:lnSpc>
            </a:pPr>
            <a:r>
              <a:rPr lang="en-US" sz="3279">
                <a:solidFill>
                  <a:srgbClr val="404155"/>
                </a:solidFill>
                <a:latin typeface="Arimo"/>
              </a:rPr>
              <a:t>3</a:t>
            </a:r>
          </a:p>
        </p:txBody>
      </p:sp>
      <p:sp>
        <p:nvSpPr>
          <p:cNvPr name="TextBox 22" id="22"/>
          <p:cNvSpPr txBox="true"/>
          <p:nvPr/>
        </p:nvSpPr>
        <p:spPr>
          <a:xfrm rot="0">
            <a:off x="3541574" y="6314062"/>
            <a:ext cx="3288982" cy="380643"/>
          </a:xfrm>
          <a:prstGeom prst="rect">
            <a:avLst/>
          </a:prstGeom>
        </p:spPr>
        <p:txBody>
          <a:bodyPr anchor="t" rtlCol="false" tIns="0" lIns="0" bIns="0" rIns="0">
            <a:spAutoFit/>
          </a:bodyPr>
          <a:lstStyle/>
          <a:p>
            <a:pPr algn="l">
              <a:lnSpc>
                <a:spcPts val="3417"/>
              </a:lnSpc>
            </a:pPr>
            <a:r>
              <a:rPr lang="en-US" sz="2733">
                <a:solidFill>
                  <a:srgbClr val="404155"/>
                </a:solidFill>
                <a:latin typeface="Arimo"/>
              </a:rPr>
              <a:t>Süreç Yaklaşımı</a:t>
            </a:r>
          </a:p>
        </p:txBody>
      </p:sp>
      <p:sp>
        <p:nvSpPr>
          <p:cNvPr name="TextBox 23" id="23"/>
          <p:cNvSpPr txBox="true"/>
          <p:nvPr/>
        </p:nvSpPr>
        <p:spPr>
          <a:xfrm rot="0">
            <a:off x="3541574" y="6857435"/>
            <a:ext cx="5372130" cy="1336566"/>
          </a:xfrm>
          <a:prstGeom prst="rect">
            <a:avLst/>
          </a:prstGeom>
        </p:spPr>
        <p:txBody>
          <a:bodyPr anchor="t" rtlCol="false" tIns="0" lIns="0" bIns="0" rIns="0">
            <a:spAutoFit/>
          </a:bodyPr>
          <a:lstStyle/>
          <a:p>
            <a:pPr algn="l">
              <a:lnSpc>
                <a:spcPts val="3498"/>
              </a:lnSpc>
            </a:pPr>
            <a:r>
              <a:rPr lang="en-US" sz="2187">
                <a:solidFill>
                  <a:srgbClr val="404155"/>
                </a:solidFill>
                <a:latin typeface="Arimo"/>
              </a:rPr>
              <a:t>Faaliyetlerin bir sistem olarak yönetilmesi ve işlemlerin etkin bir şekilde kontrol edilmesi.</a:t>
            </a:r>
          </a:p>
        </p:txBody>
      </p:sp>
      <p:grpSp>
        <p:nvGrpSpPr>
          <p:cNvPr name="Group 24" id="24"/>
          <p:cNvGrpSpPr/>
          <p:nvPr/>
        </p:nvGrpSpPr>
        <p:grpSpPr>
          <a:xfrm rot="0">
            <a:off x="9278094" y="6206281"/>
            <a:ext cx="634454" cy="634454"/>
            <a:chOff x="0" y="0"/>
            <a:chExt cx="845938" cy="845938"/>
          </a:xfrm>
        </p:grpSpPr>
        <p:sp>
          <p:nvSpPr>
            <p:cNvPr name="Freeform 25" id="25"/>
            <p:cNvSpPr/>
            <p:nvPr/>
          </p:nvSpPr>
          <p:spPr>
            <a:xfrm flipH="false" flipV="false" rot="0">
              <a:off x="6350" y="6350"/>
              <a:ext cx="833247" cy="833247"/>
            </a:xfrm>
            <a:custGeom>
              <a:avLst/>
              <a:gdLst/>
              <a:ahLst/>
              <a:cxnLst/>
              <a:rect r="r" b="b" t="t" l="l"/>
              <a:pathLst>
                <a:path h="833247" w="833247">
                  <a:moveTo>
                    <a:pt x="0" y="166624"/>
                  </a:moveTo>
                  <a:cubicBezTo>
                    <a:pt x="0" y="74549"/>
                    <a:pt x="74549" y="0"/>
                    <a:pt x="166624" y="0"/>
                  </a:cubicBezTo>
                  <a:lnTo>
                    <a:pt x="666623" y="0"/>
                  </a:lnTo>
                  <a:cubicBezTo>
                    <a:pt x="758698" y="0"/>
                    <a:pt x="833247" y="74549"/>
                    <a:pt x="833247" y="166624"/>
                  </a:cubicBezTo>
                  <a:lnTo>
                    <a:pt x="833247" y="666623"/>
                  </a:lnTo>
                  <a:cubicBezTo>
                    <a:pt x="833247" y="758698"/>
                    <a:pt x="758698" y="833247"/>
                    <a:pt x="666623" y="833247"/>
                  </a:cubicBezTo>
                  <a:lnTo>
                    <a:pt x="166624" y="833247"/>
                  </a:lnTo>
                  <a:cubicBezTo>
                    <a:pt x="74549" y="833247"/>
                    <a:pt x="0" y="758571"/>
                    <a:pt x="0" y="666623"/>
                  </a:cubicBezTo>
                  <a:close/>
                </a:path>
              </a:pathLst>
            </a:custGeom>
            <a:solidFill>
              <a:srgbClr val="D2DDF9"/>
            </a:solidFill>
          </p:spPr>
        </p:sp>
        <p:sp>
          <p:nvSpPr>
            <p:cNvPr name="Freeform 26" id="26"/>
            <p:cNvSpPr/>
            <p:nvPr/>
          </p:nvSpPr>
          <p:spPr>
            <a:xfrm flipH="false" flipV="false" rot="0">
              <a:off x="0" y="0"/>
              <a:ext cx="845947" cy="845947"/>
            </a:xfrm>
            <a:custGeom>
              <a:avLst/>
              <a:gdLst/>
              <a:ahLst/>
              <a:cxnLst/>
              <a:rect r="r" b="b" t="t" l="l"/>
              <a:pathLst>
                <a:path h="845947" w="845947">
                  <a:moveTo>
                    <a:pt x="0" y="172974"/>
                  </a:moveTo>
                  <a:cubicBezTo>
                    <a:pt x="0" y="77470"/>
                    <a:pt x="77470" y="0"/>
                    <a:pt x="172974" y="0"/>
                  </a:cubicBezTo>
                  <a:lnTo>
                    <a:pt x="672973" y="0"/>
                  </a:lnTo>
                  <a:lnTo>
                    <a:pt x="672973" y="6350"/>
                  </a:lnTo>
                  <a:lnTo>
                    <a:pt x="672973" y="0"/>
                  </a:lnTo>
                  <a:lnTo>
                    <a:pt x="672973" y="6350"/>
                  </a:lnTo>
                  <a:lnTo>
                    <a:pt x="672973" y="0"/>
                  </a:lnTo>
                  <a:cubicBezTo>
                    <a:pt x="768477" y="0"/>
                    <a:pt x="845947" y="77470"/>
                    <a:pt x="845947" y="172974"/>
                  </a:cubicBezTo>
                  <a:lnTo>
                    <a:pt x="839597" y="172974"/>
                  </a:lnTo>
                  <a:lnTo>
                    <a:pt x="845947" y="172974"/>
                  </a:lnTo>
                  <a:lnTo>
                    <a:pt x="845947" y="672973"/>
                  </a:lnTo>
                  <a:lnTo>
                    <a:pt x="839597" y="672973"/>
                  </a:lnTo>
                  <a:lnTo>
                    <a:pt x="845947" y="672973"/>
                  </a:lnTo>
                  <a:cubicBezTo>
                    <a:pt x="845947" y="768477"/>
                    <a:pt x="768477" y="845947"/>
                    <a:pt x="672973" y="845947"/>
                  </a:cubicBezTo>
                  <a:lnTo>
                    <a:pt x="672973" y="839597"/>
                  </a:lnTo>
                  <a:lnTo>
                    <a:pt x="672973" y="845947"/>
                  </a:lnTo>
                  <a:lnTo>
                    <a:pt x="172974" y="845947"/>
                  </a:lnTo>
                  <a:lnTo>
                    <a:pt x="172974" y="839597"/>
                  </a:lnTo>
                  <a:lnTo>
                    <a:pt x="172974" y="845947"/>
                  </a:lnTo>
                  <a:cubicBezTo>
                    <a:pt x="77470" y="845947"/>
                    <a:pt x="0" y="768477"/>
                    <a:pt x="0" y="672973"/>
                  </a:cubicBezTo>
                  <a:lnTo>
                    <a:pt x="0" y="172974"/>
                  </a:lnTo>
                  <a:lnTo>
                    <a:pt x="6350" y="172974"/>
                  </a:lnTo>
                  <a:lnTo>
                    <a:pt x="0" y="172974"/>
                  </a:lnTo>
                  <a:moveTo>
                    <a:pt x="12700" y="172974"/>
                  </a:moveTo>
                  <a:lnTo>
                    <a:pt x="12700" y="672973"/>
                  </a:lnTo>
                  <a:lnTo>
                    <a:pt x="6350" y="672973"/>
                  </a:lnTo>
                  <a:lnTo>
                    <a:pt x="12700" y="672973"/>
                  </a:lnTo>
                  <a:cubicBezTo>
                    <a:pt x="12700" y="761492"/>
                    <a:pt x="84455" y="833247"/>
                    <a:pt x="172974" y="833247"/>
                  </a:cubicBezTo>
                  <a:lnTo>
                    <a:pt x="672973" y="833247"/>
                  </a:lnTo>
                  <a:cubicBezTo>
                    <a:pt x="761492" y="833247"/>
                    <a:pt x="833247" y="761492"/>
                    <a:pt x="833247" y="672973"/>
                  </a:cubicBezTo>
                  <a:lnTo>
                    <a:pt x="833247" y="172974"/>
                  </a:lnTo>
                  <a:cubicBezTo>
                    <a:pt x="833247" y="84455"/>
                    <a:pt x="761492" y="12700"/>
                    <a:pt x="672973" y="12700"/>
                  </a:cubicBezTo>
                  <a:lnTo>
                    <a:pt x="172974" y="12700"/>
                  </a:lnTo>
                  <a:lnTo>
                    <a:pt x="172974" y="6350"/>
                  </a:lnTo>
                  <a:lnTo>
                    <a:pt x="172974" y="12700"/>
                  </a:lnTo>
                  <a:cubicBezTo>
                    <a:pt x="84455" y="12700"/>
                    <a:pt x="12700" y="84455"/>
                    <a:pt x="12700" y="172974"/>
                  </a:cubicBezTo>
                  <a:close/>
                </a:path>
              </a:pathLst>
            </a:custGeom>
            <a:solidFill>
              <a:srgbClr val="B8C3DF"/>
            </a:solidFill>
          </p:spPr>
        </p:sp>
      </p:grpSp>
      <p:sp>
        <p:nvSpPr>
          <p:cNvPr name="TextBox 27" id="27"/>
          <p:cNvSpPr txBox="true"/>
          <p:nvPr/>
        </p:nvSpPr>
        <p:spPr>
          <a:xfrm rot="0">
            <a:off x="9562266" y="6261229"/>
            <a:ext cx="65960" cy="476786"/>
          </a:xfrm>
          <a:prstGeom prst="rect">
            <a:avLst/>
          </a:prstGeom>
        </p:spPr>
        <p:txBody>
          <a:bodyPr anchor="t" rtlCol="false" tIns="0" lIns="0" bIns="0" rIns="0">
            <a:spAutoFit/>
          </a:bodyPr>
          <a:lstStyle/>
          <a:p>
            <a:pPr algn="ctr">
              <a:lnSpc>
                <a:spcPts val="4101"/>
              </a:lnSpc>
            </a:pPr>
            <a:r>
              <a:rPr lang="en-US" sz="3279">
                <a:solidFill>
                  <a:srgbClr val="404155"/>
                </a:solidFill>
                <a:latin typeface="Arimo"/>
              </a:rPr>
              <a:t>4</a:t>
            </a:r>
          </a:p>
        </p:txBody>
      </p:sp>
      <p:sp>
        <p:nvSpPr>
          <p:cNvPr name="TextBox 28" id="28"/>
          <p:cNvSpPr txBox="true"/>
          <p:nvPr/>
        </p:nvSpPr>
        <p:spPr>
          <a:xfrm rot="0">
            <a:off x="10276939" y="6314062"/>
            <a:ext cx="3288982" cy="380643"/>
          </a:xfrm>
          <a:prstGeom prst="rect">
            <a:avLst/>
          </a:prstGeom>
        </p:spPr>
        <p:txBody>
          <a:bodyPr anchor="t" rtlCol="false" tIns="0" lIns="0" bIns="0" rIns="0">
            <a:spAutoFit/>
          </a:bodyPr>
          <a:lstStyle/>
          <a:p>
            <a:pPr algn="l">
              <a:lnSpc>
                <a:spcPts val="3417"/>
              </a:lnSpc>
            </a:pPr>
            <a:r>
              <a:rPr lang="en-US" sz="2733">
                <a:solidFill>
                  <a:srgbClr val="404155"/>
                </a:solidFill>
                <a:latin typeface="Arimo"/>
              </a:rPr>
              <a:t>Sürekli İyileştirme</a:t>
            </a:r>
          </a:p>
        </p:txBody>
      </p:sp>
      <p:sp>
        <p:nvSpPr>
          <p:cNvPr name="TextBox 29" id="29"/>
          <p:cNvSpPr txBox="true"/>
          <p:nvPr/>
        </p:nvSpPr>
        <p:spPr>
          <a:xfrm rot="0">
            <a:off x="10276939" y="6857435"/>
            <a:ext cx="5372130" cy="892314"/>
          </a:xfrm>
          <a:prstGeom prst="rect">
            <a:avLst/>
          </a:prstGeom>
        </p:spPr>
        <p:txBody>
          <a:bodyPr anchor="t" rtlCol="false" tIns="0" lIns="0" bIns="0" rIns="0">
            <a:spAutoFit/>
          </a:bodyPr>
          <a:lstStyle/>
          <a:p>
            <a:pPr algn="l">
              <a:lnSpc>
                <a:spcPts val="3498"/>
              </a:lnSpc>
            </a:pPr>
            <a:r>
              <a:rPr lang="en-US" sz="2187">
                <a:solidFill>
                  <a:srgbClr val="404155"/>
                </a:solidFill>
                <a:latin typeface="Arimo"/>
              </a:rPr>
              <a:t>Kuruluşun performansını sürekli olarak artırması ve iyileştirmesi.</a:t>
            </a:r>
          </a:p>
        </p:txBody>
      </p:sp>
    </p:spTree>
  </p:cSld>
  <p:clrMapOvr>
    <a:masterClrMapping/>
  </p:clrMapOvr>
</p:sld>
</file>

<file path=ppt/slides/slide5.xml><?xml version="1.0" encoding="utf-8"?>
<p:sld xmlns:p="http://schemas.openxmlformats.org/presentationml/2006/main" xmlns:a="http://schemas.openxmlformats.org/drawingml/2006/main">
  <p:cSld>
    <p:spTree>
      <p:nvGrpSpPr>
        <p:cNvPr id="1" name=""/>
        <p:cNvGrpSpPr/>
        <p:nvPr/>
      </p:nvGrpSpPr>
      <p:grpSpPr>
        <a:xfrm>
          <a:off x="0" y="0"/>
          <a:ext cx="0" cy="0"/>
          <a:chOff x="0" y="0"/>
          <a:chExt cx="0" cy="0"/>
        </a:xfrm>
      </p:grpSpPr>
      <p:grpSp>
        <p:nvGrpSpPr>
          <p:cNvPr name="Group 2" id="2"/>
          <p:cNvGrpSpPr/>
          <p:nvPr/>
        </p:nvGrpSpPr>
        <p:grpSpPr>
          <a:xfrm rot="0">
            <a:off x="0" y="0"/>
            <a:ext cx="18288000" cy="10287000"/>
            <a:chOff x="0" y="0"/>
            <a:chExt cx="24384000" cy="13716000"/>
          </a:xfrm>
        </p:grpSpPr>
        <p:sp>
          <p:nvSpPr>
            <p:cNvPr name="Freeform 3" id="3"/>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close/>
                </a:path>
              </a:pathLst>
            </a:custGeom>
            <a:solidFill>
              <a:srgbClr val="5C73E6"/>
            </a:solidFill>
          </p:spPr>
        </p:sp>
      </p:grpSp>
      <p:grpSp>
        <p:nvGrpSpPr>
          <p:cNvPr name="Group 4" id="4"/>
          <p:cNvGrpSpPr/>
          <p:nvPr/>
        </p:nvGrpSpPr>
        <p:grpSpPr>
          <a:xfrm rot="0">
            <a:off x="0" y="0"/>
            <a:ext cx="18288000" cy="10287000"/>
            <a:chOff x="0" y="0"/>
            <a:chExt cx="24384000" cy="13716000"/>
          </a:xfrm>
        </p:grpSpPr>
        <p:sp>
          <p:nvSpPr>
            <p:cNvPr name="Freeform 5" id="5"/>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close/>
                </a:path>
              </a:pathLst>
            </a:custGeom>
            <a:solidFill>
              <a:srgbClr val="F9F9FF"/>
            </a:solidFill>
          </p:spPr>
        </p:sp>
      </p:grpSp>
      <p:sp>
        <p:nvSpPr>
          <p:cNvPr name="TextBox 6" id="6"/>
          <p:cNvSpPr txBox="true"/>
          <p:nvPr/>
        </p:nvSpPr>
        <p:spPr>
          <a:xfrm rot="0">
            <a:off x="2638931" y="2981652"/>
            <a:ext cx="10284202" cy="833676"/>
          </a:xfrm>
          <a:prstGeom prst="rect">
            <a:avLst/>
          </a:prstGeom>
        </p:spPr>
        <p:txBody>
          <a:bodyPr anchor="t" rtlCol="false" tIns="0" lIns="0" bIns="0" rIns="0">
            <a:spAutoFit/>
          </a:bodyPr>
          <a:lstStyle/>
          <a:p>
            <a:pPr algn="l">
              <a:lnSpc>
                <a:spcPts val="6834"/>
              </a:lnSpc>
            </a:pPr>
            <a:r>
              <a:rPr lang="en-US" sz="5467">
                <a:solidFill>
                  <a:srgbClr val="1B1B27"/>
                </a:solidFill>
                <a:latin typeface="Arimo"/>
              </a:rPr>
              <a:t>ISO 9001 Sertifikasyonu Süreci</a:t>
            </a:r>
          </a:p>
        </p:txBody>
      </p:sp>
      <p:sp>
        <p:nvSpPr>
          <p:cNvPr name="TextBox 7" id="7"/>
          <p:cNvSpPr txBox="true"/>
          <p:nvPr/>
        </p:nvSpPr>
        <p:spPr>
          <a:xfrm rot="0">
            <a:off x="2638931" y="4562951"/>
            <a:ext cx="3288982" cy="380642"/>
          </a:xfrm>
          <a:prstGeom prst="rect">
            <a:avLst/>
          </a:prstGeom>
        </p:spPr>
        <p:txBody>
          <a:bodyPr anchor="t" rtlCol="false" tIns="0" lIns="0" bIns="0" rIns="0">
            <a:spAutoFit/>
          </a:bodyPr>
          <a:lstStyle/>
          <a:p>
            <a:pPr algn="l">
              <a:lnSpc>
                <a:spcPts val="3417"/>
              </a:lnSpc>
            </a:pPr>
            <a:r>
              <a:rPr lang="en-US" sz="2733">
                <a:solidFill>
                  <a:srgbClr val="1B1B27"/>
                </a:solidFill>
                <a:latin typeface="Arimo"/>
              </a:rPr>
              <a:t>Planlama</a:t>
            </a:r>
          </a:p>
        </p:txBody>
      </p:sp>
      <p:sp>
        <p:nvSpPr>
          <p:cNvPr name="TextBox 8" id="8"/>
          <p:cNvSpPr txBox="true"/>
          <p:nvPr/>
        </p:nvSpPr>
        <p:spPr>
          <a:xfrm rot="0">
            <a:off x="2638931" y="5217497"/>
            <a:ext cx="3762554" cy="1336566"/>
          </a:xfrm>
          <a:prstGeom prst="rect">
            <a:avLst/>
          </a:prstGeom>
        </p:spPr>
        <p:txBody>
          <a:bodyPr anchor="t" rtlCol="false" tIns="0" lIns="0" bIns="0" rIns="0">
            <a:spAutoFit/>
          </a:bodyPr>
          <a:lstStyle/>
          <a:p>
            <a:pPr algn="l">
              <a:lnSpc>
                <a:spcPts val="3498"/>
              </a:lnSpc>
            </a:pPr>
            <a:r>
              <a:rPr lang="en-US" sz="2187">
                <a:solidFill>
                  <a:srgbClr val="404155"/>
                </a:solidFill>
                <a:latin typeface="Arimo"/>
              </a:rPr>
              <a:t>Kuruluşun mevcut durumunu analiz etmesi ve ISO 9001 gerekliliklerini anlaması.</a:t>
            </a:r>
          </a:p>
        </p:txBody>
      </p:sp>
      <p:sp>
        <p:nvSpPr>
          <p:cNvPr name="TextBox 9" id="9"/>
          <p:cNvSpPr txBox="true"/>
          <p:nvPr/>
        </p:nvSpPr>
        <p:spPr>
          <a:xfrm rot="0">
            <a:off x="7271355" y="4562951"/>
            <a:ext cx="3288982" cy="380642"/>
          </a:xfrm>
          <a:prstGeom prst="rect">
            <a:avLst/>
          </a:prstGeom>
        </p:spPr>
        <p:txBody>
          <a:bodyPr anchor="t" rtlCol="false" tIns="0" lIns="0" bIns="0" rIns="0">
            <a:spAutoFit/>
          </a:bodyPr>
          <a:lstStyle/>
          <a:p>
            <a:pPr algn="l">
              <a:lnSpc>
                <a:spcPts val="3417"/>
              </a:lnSpc>
            </a:pPr>
            <a:r>
              <a:rPr lang="en-US" sz="2733">
                <a:solidFill>
                  <a:srgbClr val="1B1B27"/>
                </a:solidFill>
                <a:latin typeface="Arimo"/>
              </a:rPr>
              <a:t>Uygulama</a:t>
            </a:r>
          </a:p>
        </p:txBody>
      </p:sp>
      <p:sp>
        <p:nvSpPr>
          <p:cNvPr name="TextBox 10" id="10"/>
          <p:cNvSpPr txBox="true"/>
          <p:nvPr/>
        </p:nvSpPr>
        <p:spPr>
          <a:xfrm rot="0">
            <a:off x="7271355" y="5217497"/>
            <a:ext cx="3762554" cy="1336566"/>
          </a:xfrm>
          <a:prstGeom prst="rect">
            <a:avLst/>
          </a:prstGeom>
        </p:spPr>
        <p:txBody>
          <a:bodyPr anchor="t" rtlCol="false" tIns="0" lIns="0" bIns="0" rIns="0">
            <a:spAutoFit/>
          </a:bodyPr>
          <a:lstStyle/>
          <a:p>
            <a:pPr algn="l">
              <a:lnSpc>
                <a:spcPts val="3498"/>
              </a:lnSpc>
            </a:pPr>
            <a:r>
              <a:rPr lang="en-US" sz="2187">
                <a:solidFill>
                  <a:srgbClr val="404155"/>
                </a:solidFill>
                <a:latin typeface="Arimo"/>
              </a:rPr>
              <a:t>Kalite yönetim sisteminin kurulması ve tüm süreçlerin uygulanmaya başlanması.</a:t>
            </a:r>
          </a:p>
        </p:txBody>
      </p:sp>
      <p:sp>
        <p:nvSpPr>
          <p:cNvPr name="TextBox 11" id="11"/>
          <p:cNvSpPr txBox="true"/>
          <p:nvPr/>
        </p:nvSpPr>
        <p:spPr>
          <a:xfrm rot="0">
            <a:off x="11903780" y="4562951"/>
            <a:ext cx="3288982" cy="380642"/>
          </a:xfrm>
          <a:prstGeom prst="rect">
            <a:avLst/>
          </a:prstGeom>
        </p:spPr>
        <p:txBody>
          <a:bodyPr anchor="t" rtlCol="false" tIns="0" lIns="0" bIns="0" rIns="0">
            <a:spAutoFit/>
          </a:bodyPr>
          <a:lstStyle/>
          <a:p>
            <a:pPr algn="l">
              <a:lnSpc>
                <a:spcPts val="3417"/>
              </a:lnSpc>
            </a:pPr>
            <a:r>
              <a:rPr lang="en-US" sz="2733">
                <a:solidFill>
                  <a:srgbClr val="1B1B27"/>
                </a:solidFill>
                <a:latin typeface="Arimo"/>
              </a:rPr>
              <a:t>Belgelendirme</a:t>
            </a:r>
          </a:p>
        </p:txBody>
      </p:sp>
      <p:sp>
        <p:nvSpPr>
          <p:cNvPr name="TextBox 12" id="12"/>
          <p:cNvSpPr txBox="true"/>
          <p:nvPr/>
        </p:nvSpPr>
        <p:spPr>
          <a:xfrm rot="0">
            <a:off x="11903780" y="5217497"/>
            <a:ext cx="3762554" cy="1780817"/>
          </a:xfrm>
          <a:prstGeom prst="rect">
            <a:avLst/>
          </a:prstGeom>
        </p:spPr>
        <p:txBody>
          <a:bodyPr anchor="t" rtlCol="false" tIns="0" lIns="0" bIns="0" rIns="0">
            <a:spAutoFit/>
          </a:bodyPr>
          <a:lstStyle/>
          <a:p>
            <a:pPr algn="l">
              <a:lnSpc>
                <a:spcPts val="3498"/>
              </a:lnSpc>
            </a:pPr>
            <a:r>
              <a:rPr lang="en-US" sz="2187">
                <a:solidFill>
                  <a:srgbClr val="404155"/>
                </a:solidFill>
                <a:latin typeface="Arimo"/>
              </a:rPr>
              <a:t>Bağımsız bir belgelendirme kuruluşu tarafından denetlenme ve sertifikanın alınması.</a:t>
            </a:r>
          </a:p>
        </p:txBody>
      </p:sp>
    </p:spTree>
  </p:cSld>
  <p:clrMapOvr>
    <a:masterClrMapping/>
  </p:clrMapOvr>
</p:sld>
</file>

<file path=ppt/slides/slide6.xml><?xml version="1.0" encoding="utf-8"?>
<p:sld xmlns:p="http://schemas.openxmlformats.org/presentationml/2006/main" xmlns:a="http://schemas.openxmlformats.org/drawingml/2006/main">
  <p:cSld>
    <p:spTree>
      <p:nvGrpSpPr>
        <p:cNvPr id="1" name=""/>
        <p:cNvGrpSpPr/>
        <p:nvPr/>
      </p:nvGrpSpPr>
      <p:grpSpPr>
        <a:xfrm>
          <a:off x="0" y="0"/>
          <a:ext cx="0" cy="0"/>
          <a:chOff x="0" y="0"/>
          <a:chExt cx="0" cy="0"/>
        </a:xfrm>
      </p:grpSpPr>
      <p:grpSp>
        <p:nvGrpSpPr>
          <p:cNvPr name="Group 2" id="2"/>
          <p:cNvGrpSpPr/>
          <p:nvPr/>
        </p:nvGrpSpPr>
        <p:grpSpPr>
          <a:xfrm rot="0">
            <a:off x="0" y="0"/>
            <a:ext cx="18288000" cy="10287000"/>
            <a:chOff x="0" y="0"/>
            <a:chExt cx="24384000" cy="13716000"/>
          </a:xfrm>
        </p:grpSpPr>
        <p:sp>
          <p:nvSpPr>
            <p:cNvPr name="Freeform 3" id="3"/>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close/>
                </a:path>
              </a:pathLst>
            </a:custGeom>
            <a:solidFill>
              <a:srgbClr val="5C73E6"/>
            </a:solidFill>
          </p:spPr>
        </p:sp>
      </p:grpSp>
      <p:grpSp>
        <p:nvGrpSpPr>
          <p:cNvPr name="Group 4" id="4"/>
          <p:cNvGrpSpPr/>
          <p:nvPr/>
        </p:nvGrpSpPr>
        <p:grpSpPr>
          <a:xfrm rot="0">
            <a:off x="0" y="0"/>
            <a:ext cx="18288000" cy="10287000"/>
            <a:chOff x="0" y="0"/>
            <a:chExt cx="24384000" cy="13716000"/>
          </a:xfrm>
        </p:grpSpPr>
        <p:sp>
          <p:nvSpPr>
            <p:cNvPr name="Freeform 5" id="5"/>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close/>
                </a:path>
              </a:pathLst>
            </a:custGeom>
            <a:solidFill>
              <a:srgbClr val="F9F9FF"/>
            </a:solidFill>
          </p:spPr>
        </p:sp>
      </p:grpSp>
      <p:sp>
        <p:nvSpPr>
          <p:cNvPr name="TextBox 6" id="6"/>
          <p:cNvSpPr txBox="true"/>
          <p:nvPr/>
        </p:nvSpPr>
        <p:spPr>
          <a:xfrm rot="0">
            <a:off x="2638931" y="2218015"/>
            <a:ext cx="12112258" cy="833676"/>
          </a:xfrm>
          <a:prstGeom prst="rect">
            <a:avLst/>
          </a:prstGeom>
        </p:spPr>
        <p:txBody>
          <a:bodyPr anchor="t" rtlCol="false" tIns="0" lIns="0" bIns="0" rIns="0">
            <a:spAutoFit/>
          </a:bodyPr>
          <a:lstStyle/>
          <a:p>
            <a:pPr algn="l">
              <a:lnSpc>
                <a:spcPts val="6834"/>
              </a:lnSpc>
            </a:pPr>
            <a:r>
              <a:rPr lang="en-US" sz="5467">
                <a:solidFill>
                  <a:srgbClr val="1B1B27"/>
                </a:solidFill>
                <a:latin typeface="Arimo"/>
              </a:rPr>
              <a:t>ISO 9001 Standardının Gereklilikleri</a:t>
            </a:r>
          </a:p>
        </p:txBody>
      </p:sp>
      <p:grpSp>
        <p:nvGrpSpPr>
          <p:cNvPr name="Group 7" id="7"/>
          <p:cNvGrpSpPr/>
          <p:nvPr/>
        </p:nvGrpSpPr>
        <p:grpSpPr>
          <a:xfrm rot="0">
            <a:off x="2542729" y="3648075"/>
            <a:ext cx="6467177" cy="2073027"/>
            <a:chOff x="0" y="0"/>
            <a:chExt cx="8622903" cy="2764037"/>
          </a:xfrm>
        </p:grpSpPr>
        <p:sp>
          <p:nvSpPr>
            <p:cNvPr name="Freeform 8" id="8"/>
            <p:cNvSpPr/>
            <p:nvPr/>
          </p:nvSpPr>
          <p:spPr>
            <a:xfrm flipH="false" flipV="false" rot="0">
              <a:off x="6350" y="6350"/>
              <a:ext cx="8610219" cy="2751328"/>
            </a:xfrm>
            <a:custGeom>
              <a:avLst/>
              <a:gdLst/>
              <a:ahLst/>
              <a:cxnLst/>
              <a:rect r="r" b="b" t="t" l="l"/>
              <a:pathLst>
                <a:path h="2751328" w="8610219">
                  <a:moveTo>
                    <a:pt x="0" y="166624"/>
                  </a:moveTo>
                  <a:cubicBezTo>
                    <a:pt x="0" y="74549"/>
                    <a:pt x="74803" y="0"/>
                    <a:pt x="167132" y="0"/>
                  </a:cubicBezTo>
                  <a:lnTo>
                    <a:pt x="8443087" y="0"/>
                  </a:lnTo>
                  <a:cubicBezTo>
                    <a:pt x="8535416" y="0"/>
                    <a:pt x="8610219" y="74549"/>
                    <a:pt x="8610219" y="166624"/>
                  </a:cubicBezTo>
                  <a:lnTo>
                    <a:pt x="8610219" y="2584704"/>
                  </a:lnTo>
                  <a:cubicBezTo>
                    <a:pt x="8610219" y="2676779"/>
                    <a:pt x="8535416" y="2751328"/>
                    <a:pt x="8443087" y="2751328"/>
                  </a:cubicBezTo>
                  <a:lnTo>
                    <a:pt x="167132" y="2751328"/>
                  </a:lnTo>
                  <a:cubicBezTo>
                    <a:pt x="74803" y="2751328"/>
                    <a:pt x="0" y="2676779"/>
                    <a:pt x="0" y="2584704"/>
                  </a:cubicBezTo>
                  <a:close/>
                </a:path>
              </a:pathLst>
            </a:custGeom>
            <a:solidFill>
              <a:srgbClr val="D2DDF9"/>
            </a:solidFill>
          </p:spPr>
        </p:sp>
        <p:sp>
          <p:nvSpPr>
            <p:cNvPr name="Freeform 9" id="9"/>
            <p:cNvSpPr/>
            <p:nvPr/>
          </p:nvSpPr>
          <p:spPr>
            <a:xfrm flipH="false" flipV="false" rot="0">
              <a:off x="0" y="0"/>
              <a:ext cx="8622919" cy="2764028"/>
            </a:xfrm>
            <a:custGeom>
              <a:avLst/>
              <a:gdLst/>
              <a:ahLst/>
              <a:cxnLst/>
              <a:rect r="r" b="b" t="t" l="l"/>
              <a:pathLst>
                <a:path h="2764028" w="8622919">
                  <a:moveTo>
                    <a:pt x="0" y="172974"/>
                  </a:moveTo>
                  <a:cubicBezTo>
                    <a:pt x="0" y="77470"/>
                    <a:pt x="77724" y="0"/>
                    <a:pt x="173482" y="0"/>
                  </a:cubicBezTo>
                  <a:lnTo>
                    <a:pt x="8449437" y="0"/>
                  </a:lnTo>
                  <a:lnTo>
                    <a:pt x="8449437" y="6350"/>
                  </a:lnTo>
                  <a:lnTo>
                    <a:pt x="8449437" y="0"/>
                  </a:lnTo>
                  <a:cubicBezTo>
                    <a:pt x="8545195" y="0"/>
                    <a:pt x="8622919" y="77470"/>
                    <a:pt x="8622919" y="172974"/>
                  </a:cubicBezTo>
                  <a:lnTo>
                    <a:pt x="8616569" y="172974"/>
                  </a:lnTo>
                  <a:lnTo>
                    <a:pt x="8622919" y="172974"/>
                  </a:lnTo>
                  <a:lnTo>
                    <a:pt x="8622919" y="2591054"/>
                  </a:lnTo>
                  <a:lnTo>
                    <a:pt x="8616569" y="2591054"/>
                  </a:lnTo>
                  <a:lnTo>
                    <a:pt x="8622919" y="2591054"/>
                  </a:lnTo>
                  <a:cubicBezTo>
                    <a:pt x="8622919" y="2686558"/>
                    <a:pt x="8545195" y="2764028"/>
                    <a:pt x="8449437" y="2764028"/>
                  </a:cubicBezTo>
                  <a:lnTo>
                    <a:pt x="8449437" y="2757678"/>
                  </a:lnTo>
                  <a:lnTo>
                    <a:pt x="8449437" y="2764028"/>
                  </a:lnTo>
                  <a:lnTo>
                    <a:pt x="173482" y="2764028"/>
                  </a:lnTo>
                  <a:lnTo>
                    <a:pt x="173482" y="2757678"/>
                  </a:lnTo>
                  <a:lnTo>
                    <a:pt x="173482" y="2764028"/>
                  </a:lnTo>
                  <a:cubicBezTo>
                    <a:pt x="77724" y="2764028"/>
                    <a:pt x="0" y="2686558"/>
                    <a:pt x="0" y="2591054"/>
                  </a:cubicBezTo>
                  <a:lnTo>
                    <a:pt x="0" y="172974"/>
                  </a:lnTo>
                  <a:lnTo>
                    <a:pt x="6350" y="172974"/>
                  </a:lnTo>
                  <a:lnTo>
                    <a:pt x="0" y="172974"/>
                  </a:lnTo>
                  <a:moveTo>
                    <a:pt x="12700" y="172974"/>
                  </a:moveTo>
                  <a:lnTo>
                    <a:pt x="12700" y="2591054"/>
                  </a:lnTo>
                  <a:lnTo>
                    <a:pt x="6350" y="2591054"/>
                  </a:lnTo>
                  <a:lnTo>
                    <a:pt x="12700" y="2591054"/>
                  </a:lnTo>
                  <a:cubicBezTo>
                    <a:pt x="12700" y="2679573"/>
                    <a:pt x="84709" y="2751328"/>
                    <a:pt x="173482" y="2751328"/>
                  </a:cubicBezTo>
                  <a:lnTo>
                    <a:pt x="8449437" y="2751328"/>
                  </a:lnTo>
                  <a:cubicBezTo>
                    <a:pt x="8538337" y="2751328"/>
                    <a:pt x="8610219" y="2679573"/>
                    <a:pt x="8610219" y="2591054"/>
                  </a:cubicBezTo>
                  <a:lnTo>
                    <a:pt x="8610219" y="172974"/>
                  </a:lnTo>
                  <a:cubicBezTo>
                    <a:pt x="8610219" y="84455"/>
                    <a:pt x="8538210" y="12700"/>
                    <a:pt x="8449437" y="12700"/>
                  </a:cubicBezTo>
                  <a:lnTo>
                    <a:pt x="173482" y="12700"/>
                  </a:lnTo>
                  <a:lnTo>
                    <a:pt x="173482" y="6350"/>
                  </a:lnTo>
                  <a:lnTo>
                    <a:pt x="173482" y="12700"/>
                  </a:lnTo>
                  <a:cubicBezTo>
                    <a:pt x="84709" y="12700"/>
                    <a:pt x="12700" y="84455"/>
                    <a:pt x="12700" y="172974"/>
                  </a:cubicBezTo>
                  <a:close/>
                </a:path>
              </a:pathLst>
            </a:custGeom>
            <a:solidFill>
              <a:srgbClr val="B8C3DF"/>
            </a:solidFill>
          </p:spPr>
        </p:sp>
      </p:grpSp>
      <p:sp>
        <p:nvSpPr>
          <p:cNvPr name="TextBox 10" id="10"/>
          <p:cNvSpPr txBox="true"/>
          <p:nvPr/>
        </p:nvSpPr>
        <p:spPr>
          <a:xfrm rot="0">
            <a:off x="2926169" y="3947696"/>
            <a:ext cx="3293447" cy="380643"/>
          </a:xfrm>
          <a:prstGeom prst="rect">
            <a:avLst/>
          </a:prstGeom>
        </p:spPr>
        <p:txBody>
          <a:bodyPr anchor="t" rtlCol="false" tIns="0" lIns="0" bIns="0" rIns="0">
            <a:spAutoFit/>
          </a:bodyPr>
          <a:lstStyle/>
          <a:p>
            <a:pPr algn="l">
              <a:lnSpc>
                <a:spcPts val="3417"/>
              </a:lnSpc>
            </a:pPr>
            <a:r>
              <a:rPr lang="en-US" sz="2733">
                <a:solidFill>
                  <a:srgbClr val="404155"/>
                </a:solidFill>
                <a:latin typeface="Arimo"/>
              </a:rPr>
              <a:t>Liderlik ve Planlama</a:t>
            </a:r>
          </a:p>
        </p:txBody>
      </p:sp>
      <p:sp>
        <p:nvSpPr>
          <p:cNvPr name="TextBox 11" id="11"/>
          <p:cNvSpPr txBox="true"/>
          <p:nvPr/>
        </p:nvSpPr>
        <p:spPr>
          <a:xfrm rot="0">
            <a:off x="2926169" y="4491067"/>
            <a:ext cx="5700296" cy="892314"/>
          </a:xfrm>
          <a:prstGeom prst="rect">
            <a:avLst/>
          </a:prstGeom>
        </p:spPr>
        <p:txBody>
          <a:bodyPr anchor="t" rtlCol="false" tIns="0" lIns="0" bIns="0" rIns="0">
            <a:spAutoFit/>
          </a:bodyPr>
          <a:lstStyle/>
          <a:p>
            <a:pPr algn="l">
              <a:lnSpc>
                <a:spcPts val="3498"/>
              </a:lnSpc>
            </a:pPr>
            <a:r>
              <a:rPr lang="en-US" sz="2187">
                <a:solidFill>
                  <a:srgbClr val="404155"/>
                </a:solidFill>
                <a:latin typeface="Arimo"/>
              </a:rPr>
              <a:t>Üst yönetimin kalite yönetimine liderlik etmesi ve planların oluşturulması.</a:t>
            </a:r>
          </a:p>
        </p:txBody>
      </p:sp>
      <p:grpSp>
        <p:nvGrpSpPr>
          <p:cNvPr name="Group 12" id="12"/>
          <p:cNvGrpSpPr/>
          <p:nvPr/>
        </p:nvGrpSpPr>
        <p:grpSpPr>
          <a:xfrm rot="0">
            <a:off x="9278094" y="3648075"/>
            <a:ext cx="6467178" cy="2073027"/>
            <a:chOff x="0" y="0"/>
            <a:chExt cx="8622903" cy="2764037"/>
          </a:xfrm>
        </p:grpSpPr>
        <p:sp>
          <p:nvSpPr>
            <p:cNvPr name="Freeform 13" id="13"/>
            <p:cNvSpPr/>
            <p:nvPr/>
          </p:nvSpPr>
          <p:spPr>
            <a:xfrm flipH="false" flipV="false" rot="0">
              <a:off x="6350" y="6350"/>
              <a:ext cx="8610219" cy="2751328"/>
            </a:xfrm>
            <a:custGeom>
              <a:avLst/>
              <a:gdLst/>
              <a:ahLst/>
              <a:cxnLst/>
              <a:rect r="r" b="b" t="t" l="l"/>
              <a:pathLst>
                <a:path h="2751328" w="8610219">
                  <a:moveTo>
                    <a:pt x="0" y="166624"/>
                  </a:moveTo>
                  <a:cubicBezTo>
                    <a:pt x="0" y="74549"/>
                    <a:pt x="74803" y="0"/>
                    <a:pt x="167132" y="0"/>
                  </a:cubicBezTo>
                  <a:lnTo>
                    <a:pt x="8443087" y="0"/>
                  </a:lnTo>
                  <a:cubicBezTo>
                    <a:pt x="8535416" y="0"/>
                    <a:pt x="8610219" y="74549"/>
                    <a:pt x="8610219" y="166624"/>
                  </a:cubicBezTo>
                  <a:lnTo>
                    <a:pt x="8610219" y="2584704"/>
                  </a:lnTo>
                  <a:cubicBezTo>
                    <a:pt x="8610219" y="2676779"/>
                    <a:pt x="8535416" y="2751328"/>
                    <a:pt x="8443087" y="2751328"/>
                  </a:cubicBezTo>
                  <a:lnTo>
                    <a:pt x="167132" y="2751328"/>
                  </a:lnTo>
                  <a:cubicBezTo>
                    <a:pt x="74803" y="2751328"/>
                    <a:pt x="0" y="2676779"/>
                    <a:pt x="0" y="2584704"/>
                  </a:cubicBezTo>
                  <a:close/>
                </a:path>
              </a:pathLst>
            </a:custGeom>
            <a:solidFill>
              <a:srgbClr val="D2DDF9"/>
            </a:solidFill>
          </p:spPr>
        </p:sp>
        <p:sp>
          <p:nvSpPr>
            <p:cNvPr name="Freeform 14" id="14"/>
            <p:cNvSpPr/>
            <p:nvPr/>
          </p:nvSpPr>
          <p:spPr>
            <a:xfrm flipH="false" flipV="false" rot="0">
              <a:off x="0" y="0"/>
              <a:ext cx="8622919" cy="2764028"/>
            </a:xfrm>
            <a:custGeom>
              <a:avLst/>
              <a:gdLst/>
              <a:ahLst/>
              <a:cxnLst/>
              <a:rect r="r" b="b" t="t" l="l"/>
              <a:pathLst>
                <a:path h="2764028" w="8622919">
                  <a:moveTo>
                    <a:pt x="0" y="172974"/>
                  </a:moveTo>
                  <a:cubicBezTo>
                    <a:pt x="0" y="77470"/>
                    <a:pt x="77724" y="0"/>
                    <a:pt x="173482" y="0"/>
                  </a:cubicBezTo>
                  <a:lnTo>
                    <a:pt x="8449437" y="0"/>
                  </a:lnTo>
                  <a:lnTo>
                    <a:pt x="8449437" y="6350"/>
                  </a:lnTo>
                  <a:lnTo>
                    <a:pt x="8449437" y="0"/>
                  </a:lnTo>
                  <a:cubicBezTo>
                    <a:pt x="8545195" y="0"/>
                    <a:pt x="8622919" y="77470"/>
                    <a:pt x="8622919" y="172974"/>
                  </a:cubicBezTo>
                  <a:lnTo>
                    <a:pt x="8616569" y="172974"/>
                  </a:lnTo>
                  <a:lnTo>
                    <a:pt x="8622919" y="172974"/>
                  </a:lnTo>
                  <a:lnTo>
                    <a:pt x="8622919" y="2591054"/>
                  </a:lnTo>
                  <a:lnTo>
                    <a:pt x="8616569" y="2591054"/>
                  </a:lnTo>
                  <a:lnTo>
                    <a:pt x="8622919" y="2591054"/>
                  </a:lnTo>
                  <a:cubicBezTo>
                    <a:pt x="8622919" y="2686558"/>
                    <a:pt x="8545195" y="2764028"/>
                    <a:pt x="8449437" y="2764028"/>
                  </a:cubicBezTo>
                  <a:lnTo>
                    <a:pt x="8449437" y="2757678"/>
                  </a:lnTo>
                  <a:lnTo>
                    <a:pt x="8449437" y="2764028"/>
                  </a:lnTo>
                  <a:lnTo>
                    <a:pt x="173482" y="2764028"/>
                  </a:lnTo>
                  <a:lnTo>
                    <a:pt x="173482" y="2757678"/>
                  </a:lnTo>
                  <a:lnTo>
                    <a:pt x="173482" y="2764028"/>
                  </a:lnTo>
                  <a:cubicBezTo>
                    <a:pt x="77724" y="2764028"/>
                    <a:pt x="0" y="2686558"/>
                    <a:pt x="0" y="2591054"/>
                  </a:cubicBezTo>
                  <a:lnTo>
                    <a:pt x="0" y="172974"/>
                  </a:lnTo>
                  <a:lnTo>
                    <a:pt x="6350" y="172974"/>
                  </a:lnTo>
                  <a:lnTo>
                    <a:pt x="0" y="172974"/>
                  </a:lnTo>
                  <a:moveTo>
                    <a:pt x="12700" y="172974"/>
                  </a:moveTo>
                  <a:lnTo>
                    <a:pt x="12700" y="2591054"/>
                  </a:lnTo>
                  <a:lnTo>
                    <a:pt x="6350" y="2591054"/>
                  </a:lnTo>
                  <a:lnTo>
                    <a:pt x="12700" y="2591054"/>
                  </a:lnTo>
                  <a:cubicBezTo>
                    <a:pt x="12700" y="2679573"/>
                    <a:pt x="84709" y="2751328"/>
                    <a:pt x="173482" y="2751328"/>
                  </a:cubicBezTo>
                  <a:lnTo>
                    <a:pt x="8449437" y="2751328"/>
                  </a:lnTo>
                  <a:cubicBezTo>
                    <a:pt x="8538337" y="2751328"/>
                    <a:pt x="8610219" y="2679573"/>
                    <a:pt x="8610219" y="2591054"/>
                  </a:cubicBezTo>
                  <a:lnTo>
                    <a:pt x="8610219" y="172974"/>
                  </a:lnTo>
                  <a:cubicBezTo>
                    <a:pt x="8610219" y="84455"/>
                    <a:pt x="8538210" y="12700"/>
                    <a:pt x="8449437" y="12700"/>
                  </a:cubicBezTo>
                  <a:lnTo>
                    <a:pt x="173482" y="12700"/>
                  </a:lnTo>
                  <a:lnTo>
                    <a:pt x="173482" y="6350"/>
                  </a:lnTo>
                  <a:lnTo>
                    <a:pt x="173482" y="12700"/>
                  </a:lnTo>
                  <a:cubicBezTo>
                    <a:pt x="84709" y="12700"/>
                    <a:pt x="12700" y="84455"/>
                    <a:pt x="12700" y="172974"/>
                  </a:cubicBezTo>
                  <a:close/>
                </a:path>
              </a:pathLst>
            </a:custGeom>
            <a:solidFill>
              <a:srgbClr val="B8C3DF"/>
            </a:solidFill>
          </p:spPr>
        </p:sp>
      </p:grpSp>
      <p:sp>
        <p:nvSpPr>
          <p:cNvPr name="TextBox 15" id="15"/>
          <p:cNvSpPr txBox="true"/>
          <p:nvPr/>
        </p:nvSpPr>
        <p:spPr>
          <a:xfrm rot="0">
            <a:off x="9661535" y="3947696"/>
            <a:ext cx="3288982" cy="380643"/>
          </a:xfrm>
          <a:prstGeom prst="rect">
            <a:avLst/>
          </a:prstGeom>
        </p:spPr>
        <p:txBody>
          <a:bodyPr anchor="t" rtlCol="false" tIns="0" lIns="0" bIns="0" rIns="0">
            <a:spAutoFit/>
          </a:bodyPr>
          <a:lstStyle/>
          <a:p>
            <a:pPr algn="l">
              <a:lnSpc>
                <a:spcPts val="3417"/>
              </a:lnSpc>
            </a:pPr>
            <a:r>
              <a:rPr lang="en-US" sz="2733">
                <a:solidFill>
                  <a:srgbClr val="404155"/>
                </a:solidFill>
                <a:latin typeface="Arimo"/>
              </a:rPr>
              <a:t>Çalışanlar ve Altyapı</a:t>
            </a:r>
          </a:p>
        </p:txBody>
      </p:sp>
      <p:sp>
        <p:nvSpPr>
          <p:cNvPr name="TextBox 16" id="16"/>
          <p:cNvSpPr txBox="true"/>
          <p:nvPr/>
        </p:nvSpPr>
        <p:spPr>
          <a:xfrm rot="0">
            <a:off x="9661535" y="4491067"/>
            <a:ext cx="5700296" cy="892314"/>
          </a:xfrm>
          <a:prstGeom prst="rect">
            <a:avLst/>
          </a:prstGeom>
        </p:spPr>
        <p:txBody>
          <a:bodyPr anchor="t" rtlCol="false" tIns="0" lIns="0" bIns="0" rIns="0">
            <a:spAutoFit/>
          </a:bodyPr>
          <a:lstStyle/>
          <a:p>
            <a:pPr algn="l">
              <a:lnSpc>
                <a:spcPts val="3498"/>
              </a:lnSpc>
            </a:pPr>
            <a:r>
              <a:rPr lang="en-US" sz="2187">
                <a:solidFill>
                  <a:srgbClr val="404155"/>
                </a:solidFill>
                <a:latin typeface="Arimo"/>
              </a:rPr>
              <a:t>Yetkin çalışanlar ve etkin bir yönetim altyapısının sağlanması.</a:t>
            </a:r>
          </a:p>
        </p:txBody>
      </p:sp>
      <p:grpSp>
        <p:nvGrpSpPr>
          <p:cNvPr name="Group 17" id="17"/>
          <p:cNvGrpSpPr/>
          <p:nvPr/>
        </p:nvGrpSpPr>
        <p:grpSpPr>
          <a:xfrm rot="0">
            <a:off x="2542729" y="5989290"/>
            <a:ext cx="6467177" cy="2073027"/>
            <a:chOff x="0" y="0"/>
            <a:chExt cx="8622903" cy="2764037"/>
          </a:xfrm>
        </p:grpSpPr>
        <p:sp>
          <p:nvSpPr>
            <p:cNvPr name="Freeform 18" id="18"/>
            <p:cNvSpPr/>
            <p:nvPr/>
          </p:nvSpPr>
          <p:spPr>
            <a:xfrm flipH="false" flipV="false" rot="0">
              <a:off x="6350" y="6350"/>
              <a:ext cx="8610219" cy="2751328"/>
            </a:xfrm>
            <a:custGeom>
              <a:avLst/>
              <a:gdLst/>
              <a:ahLst/>
              <a:cxnLst/>
              <a:rect r="r" b="b" t="t" l="l"/>
              <a:pathLst>
                <a:path h="2751328" w="8610219">
                  <a:moveTo>
                    <a:pt x="0" y="166624"/>
                  </a:moveTo>
                  <a:cubicBezTo>
                    <a:pt x="0" y="74549"/>
                    <a:pt x="74803" y="0"/>
                    <a:pt x="167132" y="0"/>
                  </a:cubicBezTo>
                  <a:lnTo>
                    <a:pt x="8443087" y="0"/>
                  </a:lnTo>
                  <a:cubicBezTo>
                    <a:pt x="8535416" y="0"/>
                    <a:pt x="8610219" y="74549"/>
                    <a:pt x="8610219" y="166624"/>
                  </a:cubicBezTo>
                  <a:lnTo>
                    <a:pt x="8610219" y="2584704"/>
                  </a:lnTo>
                  <a:cubicBezTo>
                    <a:pt x="8610219" y="2676779"/>
                    <a:pt x="8535416" y="2751328"/>
                    <a:pt x="8443087" y="2751328"/>
                  </a:cubicBezTo>
                  <a:lnTo>
                    <a:pt x="167132" y="2751328"/>
                  </a:lnTo>
                  <a:cubicBezTo>
                    <a:pt x="74803" y="2751328"/>
                    <a:pt x="0" y="2676779"/>
                    <a:pt x="0" y="2584704"/>
                  </a:cubicBezTo>
                  <a:close/>
                </a:path>
              </a:pathLst>
            </a:custGeom>
            <a:solidFill>
              <a:srgbClr val="D2DDF9"/>
            </a:solidFill>
          </p:spPr>
        </p:sp>
        <p:sp>
          <p:nvSpPr>
            <p:cNvPr name="Freeform 19" id="19"/>
            <p:cNvSpPr/>
            <p:nvPr/>
          </p:nvSpPr>
          <p:spPr>
            <a:xfrm flipH="false" flipV="false" rot="0">
              <a:off x="0" y="0"/>
              <a:ext cx="8622919" cy="2764028"/>
            </a:xfrm>
            <a:custGeom>
              <a:avLst/>
              <a:gdLst/>
              <a:ahLst/>
              <a:cxnLst/>
              <a:rect r="r" b="b" t="t" l="l"/>
              <a:pathLst>
                <a:path h="2764028" w="8622919">
                  <a:moveTo>
                    <a:pt x="0" y="172974"/>
                  </a:moveTo>
                  <a:cubicBezTo>
                    <a:pt x="0" y="77470"/>
                    <a:pt x="77724" y="0"/>
                    <a:pt x="173482" y="0"/>
                  </a:cubicBezTo>
                  <a:lnTo>
                    <a:pt x="8449437" y="0"/>
                  </a:lnTo>
                  <a:lnTo>
                    <a:pt x="8449437" y="6350"/>
                  </a:lnTo>
                  <a:lnTo>
                    <a:pt x="8449437" y="0"/>
                  </a:lnTo>
                  <a:cubicBezTo>
                    <a:pt x="8545195" y="0"/>
                    <a:pt x="8622919" y="77470"/>
                    <a:pt x="8622919" y="172974"/>
                  </a:cubicBezTo>
                  <a:lnTo>
                    <a:pt x="8616569" y="172974"/>
                  </a:lnTo>
                  <a:lnTo>
                    <a:pt x="8622919" y="172974"/>
                  </a:lnTo>
                  <a:lnTo>
                    <a:pt x="8622919" y="2591054"/>
                  </a:lnTo>
                  <a:lnTo>
                    <a:pt x="8616569" y="2591054"/>
                  </a:lnTo>
                  <a:lnTo>
                    <a:pt x="8622919" y="2591054"/>
                  </a:lnTo>
                  <a:cubicBezTo>
                    <a:pt x="8622919" y="2686558"/>
                    <a:pt x="8545195" y="2764028"/>
                    <a:pt x="8449437" y="2764028"/>
                  </a:cubicBezTo>
                  <a:lnTo>
                    <a:pt x="8449437" y="2757678"/>
                  </a:lnTo>
                  <a:lnTo>
                    <a:pt x="8449437" y="2764028"/>
                  </a:lnTo>
                  <a:lnTo>
                    <a:pt x="173482" y="2764028"/>
                  </a:lnTo>
                  <a:lnTo>
                    <a:pt x="173482" y="2757678"/>
                  </a:lnTo>
                  <a:lnTo>
                    <a:pt x="173482" y="2764028"/>
                  </a:lnTo>
                  <a:cubicBezTo>
                    <a:pt x="77724" y="2764028"/>
                    <a:pt x="0" y="2686558"/>
                    <a:pt x="0" y="2591054"/>
                  </a:cubicBezTo>
                  <a:lnTo>
                    <a:pt x="0" y="172974"/>
                  </a:lnTo>
                  <a:lnTo>
                    <a:pt x="6350" y="172974"/>
                  </a:lnTo>
                  <a:lnTo>
                    <a:pt x="0" y="172974"/>
                  </a:lnTo>
                  <a:moveTo>
                    <a:pt x="12700" y="172974"/>
                  </a:moveTo>
                  <a:lnTo>
                    <a:pt x="12700" y="2591054"/>
                  </a:lnTo>
                  <a:lnTo>
                    <a:pt x="6350" y="2591054"/>
                  </a:lnTo>
                  <a:lnTo>
                    <a:pt x="12700" y="2591054"/>
                  </a:lnTo>
                  <a:cubicBezTo>
                    <a:pt x="12700" y="2679573"/>
                    <a:pt x="84709" y="2751328"/>
                    <a:pt x="173482" y="2751328"/>
                  </a:cubicBezTo>
                  <a:lnTo>
                    <a:pt x="8449437" y="2751328"/>
                  </a:lnTo>
                  <a:cubicBezTo>
                    <a:pt x="8538337" y="2751328"/>
                    <a:pt x="8610219" y="2679573"/>
                    <a:pt x="8610219" y="2591054"/>
                  </a:cubicBezTo>
                  <a:lnTo>
                    <a:pt x="8610219" y="172974"/>
                  </a:lnTo>
                  <a:cubicBezTo>
                    <a:pt x="8610219" y="84455"/>
                    <a:pt x="8538210" y="12700"/>
                    <a:pt x="8449437" y="12700"/>
                  </a:cubicBezTo>
                  <a:lnTo>
                    <a:pt x="173482" y="12700"/>
                  </a:lnTo>
                  <a:lnTo>
                    <a:pt x="173482" y="6350"/>
                  </a:lnTo>
                  <a:lnTo>
                    <a:pt x="173482" y="12700"/>
                  </a:lnTo>
                  <a:cubicBezTo>
                    <a:pt x="84709" y="12700"/>
                    <a:pt x="12700" y="84455"/>
                    <a:pt x="12700" y="172974"/>
                  </a:cubicBezTo>
                  <a:close/>
                </a:path>
              </a:pathLst>
            </a:custGeom>
            <a:solidFill>
              <a:srgbClr val="B8C3DF"/>
            </a:solidFill>
          </p:spPr>
        </p:sp>
      </p:grpSp>
      <p:sp>
        <p:nvSpPr>
          <p:cNvPr name="TextBox 20" id="20"/>
          <p:cNvSpPr txBox="true"/>
          <p:nvPr/>
        </p:nvSpPr>
        <p:spPr>
          <a:xfrm rot="0">
            <a:off x="2926169" y="6288911"/>
            <a:ext cx="4277350" cy="380643"/>
          </a:xfrm>
          <a:prstGeom prst="rect">
            <a:avLst/>
          </a:prstGeom>
        </p:spPr>
        <p:txBody>
          <a:bodyPr anchor="t" rtlCol="false" tIns="0" lIns="0" bIns="0" rIns="0">
            <a:spAutoFit/>
          </a:bodyPr>
          <a:lstStyle/>
          <a:p>
            <a:pPr algn="l">
              <a:lnSpc>
                <a:spcPts val="3417"/>
              </a:lnSpc>
            </a:pPr>
            <a:r>
              <a:rPr lang="en-US" sz="2733">
                <a:solidFill>
                  <a:srgbClr val="404155"/>
                </a:solidFill>
                <a:latin typeface="Arimo"/>
              </a:rPr>
              <a:t>Operasyonlar ve Ölçümler</a:t>
            </a:r>
          </a:p>
        </p:txBody>
      </p:sp>
      <p:sp>
        <p:nvSpPr>
          <p:cNvPr name="TextBox 21" id="21"/>
          <p:cNvSpPr txBox="true"/>
          <p:nvPr/>
        </p:nvSpPr>
        <p:spPr>
          <a:xfrm rot="0">
            <a:off x="2926169" y="6832282"/>
            <a:ext cx="5700296" cy="892314"/>
          </a:xfrm>
          <a:prstGeom prst="rect">
            <a:avLst/>
          </a:prstGeom>
        </p:spPr>
        <p:txBody>
          <a:bodyPr anchor="t" rtlCol="false" tIns="0" lIns="0" bIns="0" rIns="0">
            <a:spAutoFit/>
          </a:bodyPr>
          <a:lstStyle/>
          <a:p>
            <a:pPr algn="l">
              <a:lnSpc>
                <a:spcPts val="3498"/>
              </a:lnSpc>
            </a:pPr>
            <a:r>
              <a:rPr lang="en-US" sz="2187">
                <a:solidFill>
                  <a:srgbClr val="404155"/>
                </a:solidFill>
                <a:latin typeface="Arimo"/>
              </a:rPr>
              <a:t>Tüm süreçlerin kontrol edilmesi ve performansın düzenli olarak izlenmesi.</a:t>
            </a:r>
          </a:p>
        </p:txBody>
      </p:sp>
      <p:grpSp>
        <p:nvGrpSpPr>
          <p:cNvPr name="Group 22" id="22"/>
          <p:cNvGrpSpPr/>
          <p:nvPr/>
        </p:nvGrpSpPr>
        <p:grpSpPr>
          <a:xfrm rot="0">
            <a:off x="9278094" y="5989290"/>
            <a:ext cx="6467178" cy="2073027"/>
            <a:chOff x="0" y="0"/>
            <a:chExt cx="8622903" cy="2764037"/>
          </a:xfrm>
        </p:grpSpPr>
        <p:sp>
          <p:nvSpPr>
            <p:cNvPr name="Freeform 23" id="23"/>
            <p:cNvSpPr/>
            <p:nvPr/>
          </p:nvSpPr>
          <p:spPr>
            <a:xfrm flipH="false" flipV="false" rot="0">
              <a:off x="6350" y="6350"/>
              <a:ext cx="8610219" cy="2751328"/>
            </a:xfrm>
            <a:custGeom>
              <a:avLst/>
              <a:gdLst/>
              <a:ahLst/>
              <a:cxnLst/>
              <a:rect r="r" b="b" t="t" l="l"/>
              <a:pathLst>
                <a:path h="2751328" w="8610219">
                  <a:moveTo>
                    <a:pt x="0" y="166624"/>
                  </a:moveTo>
                  <a:cubicBezTo>
                    <a:pt x="0" y="74549"/>
                    <a:pt x="74803" y="0"/>
                    <a:pt x="167132" y="0"/>
                  </a:cubicBezTo>
                  <a:lnTo>
                    <a:pt x="8443087" y="0"/>
                  </a:lnTo>
                  <a:cubicBezTo>
                    <a:pt x="8535416" y="0"/>
                    <a:pt x="8610219" y="74549"/>
                    <a:pt x="8610219" y="166624"/>
                  </a:cubicBezTo>
                  <a:lnTo>
                    <a:pt x="8610219" y="2584704"/>
                  </a:lnTo>
                  <a:cubicBezTo>
                    <a:pt x="8610219" y="2676779"/>
                    <a:pt x="8535416" y="2751328"/>
                    <a:pt x="8443087" y="2751328"/>
                  </a:cubicBezTo>
                  <a:lnTo>
                    <a:pt x="167132" y="2751328"/>
                  </a:lnTo>
                  <a:cubicBezTo>
                    <a:pt x="74803" y="2751328"/>
                    <a:pt x="0" y="2676779"/>
                    <a:pt x="0" y="2584704"/>
                  </a:cubicBezTo>
                  <a:close/>
                </a:path>
              </a:pathLst>
            </a:custGeom>
            <a:solidFill>
              <a:srgbClr val="D2DDF9"/>
            </a:solidFill>
          </p:spPr>
        </p:sp>
        <p:sp>
          <p:nvSpPr>
            <p:cNvPr name="Freeform 24" id="24"/>
            <p:cNvSpPr/>
            <p:nvPr/>
          </p:nvSpPr>
          <p:spPr>
            <a:xfrm flipH="false" flipV="false" rot="0">
              <a:off x="0" y="0"/>
              <a:ext cx="8622919" cy="2764028"/>
            </a:xfrm>
            <a:custGeom>
              <a:avLst/>
              <a:gdLst/>
              <a:ahLst/>
              <a:cxnLst/>
              <a:rect r="r" b="b" t="t" l="l"/>
              <a:pathLst>
                <a:path h="2764028" w="8622919">
                  <a:moveTo>
                    <a:pt x="0" y="172974"/>
                  </a:moveTo>
                  <a:cubicBezTo>
                    <a:pt x="0" y="77470"/>
                    <a:pt x="77724" y="0"/>
                    <a:pt x="173482" y="0"/>
                  </a:cubicBezTo>
                  <a:lnTo>
                    <a:pt x="8449437" y="0"/>
                  </a:lnTo>
                  <a:lnTo>
                    <a:pt x="8449437" y="6350"/>
                  </a:lnTo>
                  <a:lnTo>
                    <a:pt x="8449437" y="0"/>
                  </a:lnTo>
                  <a:cubicBezTo>
                    <a:pt x="8545195" y="0"/>
                    <a:pt x="8622919" y="77470"/>
                    <a:pt x="8622919" y="172974"/>
                  </a:cubicBezTo>
                  <a:lnTo>
                    <a:pt x="8616569" y="172974"/>
                  </a:lnTo>
                  <a:lnTo>
                    <a:pt x="8622919" y="172974"/>
                  </a:lnTo>
                  <a:lnTo>
                    <a:pt x="8622919" y="2591054"/>
                  </a:lnTo>
                  <a:lnTo>
                    <a:pt x="8616569" y="2591054"/>
                  </a:lnTo>
                  <a:lnTo>
                    <a:pt x="8622919" y="2591054"/>
                  </a:lnTo>
                  <a:cubicBezTo>
                    <a:pt x="8622919" y="2686558"/>
                    <a:pt x="8545195" y="2764028"/>
                    <a:pt x="8449437" y="2764028"/>
                  </a:cubicBezTo>
                  <a:lnTo>
                    <a:pt x="8449437" y="2757678"/>
                  </a:lnTo>
                  <a:lnTo>
                    <a:pt x="8449437" y="2764028"/>
                  </a:lnTo>
                  <a:lnTo>
                    <a:pt x="173482" y="2764028"/>
                  </a:lnTo>
                  <a:lnTo>
                    <a:pt x="173482" y="2757678"/>
                  </a:lnTo>
                  <a:lnTo>
                    <a:pt x="173482" y="2764028"/>
                  </a:lnTo>
                  <a:cubicBezTo>
                    <a:pt x="77724" y="2764028"/>
                    <a:pt x="0" y="2686558"/>
                    <a:pt x="0" y="2591054"/>
                  </a:cubicBezTo>
                  <a:lnTo>
                    <a:pt x="0" y="172974"/>
                  </a:lnTo>
                  <a:lnTo>
                    <a:pt x="6350" y="172974"/>
                  </a:lnTo>
                  <a:lnTo>
                    <a:pt x="0" y="172974"/>
                  </a:lnTo>
                  <a:moveTo>
                    <a:pt x="12700" y="172974"/>
                  </a:moveTo>
                  <a:lnTo>
                    <a:pt x="12700" y="2591054"/>
                  </a:lnTo>
                  <a:lnTo>
                    <a:pt x="6350" y="2591054"/>
                  </a:lnTo>
                  <a:lnTo>
                    <a:pt x="12700" y="2591054"/>
                  </a:lnTo>
                  <a:cubicBezTo>
                    <a:pt x="12700" y="2679573"/>
                    <a:pt x="84709" y="2751328"/>
                    <a:pt x="173482" y="2751328"/>
                  </a:cubicBezTo>
                  <a:lnTo>
                    <a:pt x="8449437" y="2751328"/>
                  </a:lnTo>
                  <a:cubicBezTo>
                    <a:pt x="8538337" y="2751328"/>
                    <a:pt x="8610219" y="2679573"/>
                    <a:pt x="8610219" y="2591054"/>
                  </a:cubicBezTo>
                  <a:lnTo>
                    <a:pt x="8610219" y="172974"/>
                  </a:lnTo>
                  <a:cubicBezTo>
                    <a:pt x="8610219" y="84455"/>
                    <a:pt x="8538210" y="12700"/>
                    <a:pt x="8449437" y="12700"/>
                  </a:cubicBezTo>
                  <a:lnTo>
                    <a:pt x="173482" y="12700"/>
                  </a:lnTo>
                  <a:lnTo>
                    <a:pt x="173482" y="6350"/>
                  </a:lnTo>
                  <a:lnTo>
                    <a:pt x="173482" y="12700"/>
                  </a:lnTo>
                  <a:cubicBezTo>
                    <a:pt x="84709" y="12700"/>
                    <a:pt x="12700" y="84455"/>
                    <a:pt x="12700" y="172974"/>
                  </a:cubicBezTo>
                  <a:close/>
                </a:path>
              </a:pathLst>
            </a:custGeom>
            <a:solidFill>
              <a:srgbClr val="B8C3DF"/>
            </a:solidFill>
          </p:spPr>
        </p:sp>
      </p:grpSp>
      <p:sp>
        <p:nvSpPr>
          <p:cNvPr name="TextBox 25" id="25"/>
          <p:cNvSpPr txBox="true"/>
          <p:nvPr/>
        </p:nvSpPr>
        <p:spPr>
          <a:xfrm rot="0">
            <a:off x="9661535" y="6288911"/>
            <a:ext cx="3288982" cy="380643"/>
          </a:xfrm>
          <a:prstGeom prst="rect">
            <a:avLst/>
          </a:prstGeom>
        </p:spPr>
        <p:txBody>
          <a:bodyPr anchor="t" rtlCol="false" tIns="0" lIns="0" bIns="0" rIns="0">
            <a:spAutoFit/>
          </a:bodyPr>
          <a:lstStyle/>
          <a:p>
            <a:pPr algn="l">
              <a:lnSpc>
                <a:spcPts val="3417"/>
              </a:lnSpc>
            </a:pPr>
            <a:r>
              <a:rPr lang="en-US" sz="2733">
                <a:solidFill>
                  <a:srgbClr val="404155"/>
                </a:solidFill>
                <a:latin typeface="Arimo"/>
              </a:rPr>
              <a:t>İyileştirme</a:t>
            </a:r>
          </a:p>
        </p:txBody>
      </p:sp>
      <p:sp>
        <p:nvSpPr>
          <p:cNvPr name="TextBox 26" id="26"/>
          <p:cNvSpPr txBox="true"/>
          <p:nvPr/>
        </p:nvSpPr>
        <p:spPr>
          <a:xfrm rot="0">
            <a:off x="9661535" y="6832282"/>
            <a:ext cx="5700296" cy="892314"/>
          </a:xfrm>
          <a:prstGeom prst="rect">
            <a:avLst/>
          </a:prstGeom>
        </p:spPr>
        <p:txBody>
          <a:bodyPr anchor="t" rtlCol="false" tIns="0" lIns="0" bIns="0" rIns="0">
            <a:spAutoFit/>
          </a:bodyPr>
          <a:lstStyle/>
          <a:p>
            <a:pPr algn="l">
              <a:lnSpc>
                <a:spcPts val="3498"/>
              </a:lnSpc>
            </a:pPr>
            <a:r>
              <a:rPr lang="en-US" sz="2187">
                <a:solidFill>
                  <a:srgbClr val="404155"/>
                </a:solidFill>
                <a:latin typeface="Arimo"/>
              </a:rPr>
              <a:t>Sürekli iyileştirme faaliyetlerinin yürütülmesi ve sorunların çözülmesi.</a:t>
            </a:r>
          </a:p>
        </p:txBody>
      </p:sp>
    </p:spTree>
  </p:cSld>
  <p:clrMapOvr>
    <a:masterClrMapping/>
  </p:clrMapOvr>
</p:sld>
</file>

<file path=ppt/slides/slide7.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0287000"/>
            <a:chOff x="0" y="0"/>
            <a:chExt cx="24384000" cy="13716000"/>
          </a:xfrm>
        </p:grpSpPr>
        <p:sp>
          <p:nvSpPr>
            <p:cNvPr name="Freeform 3" id="3"/>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close/>
                </a:path>
              </a:pathLst>
            </a:custGeom>
            <a:solidFill>
              <a:srgbClr val="5C73E6"/>
            </a:solidFill>
          </p:spPr>
        </p:sp>
      </p:grpSp>
      <p:grpSp>
        <p:nvGrpSpPr>
          <p:cNvPr name="Group 4" id="4"/>
          <p:cNvGrpSpPr/>
          <p:nvPr/>
        </p:nvGrpSpPr>
        <p:grpSpPr>
          <a:xfrm rot="0">
            <a:off x="0" y="0"/>
            <a:ext cx="18288000" cy="10287000"/>
            <a:chOff x="0" y="0"/>
            <a:chExt cx="24384000" cy="13716000"/>
          </a:xfrm>
        </p:grpSpPr>
        <p:sp>
          <p:nvSpPr>
            <p:cNvPr name="Freeform 5" id="5"/>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close/>
                </a:path>
              </a:pathLst>
            </a:custGeom>
            <a:solidFill>
              <a:srgbClr val="F9F9FF"/>
            </a:solidFill>
          </p:spPr>
        </p:sp>
      </p:grpSp>
      <p:sp>
        <p:nvSpPr>
          <p:cNvPr name="TextBox 6" id="6"/>
          <p:cNvSpPr txBox="true"/>
          <p:nvPr/>
        </p:nvSpPr>
        <p:spPr>
          <a:xfrm rot="0">
            <a:off x="2638931" y="2820174"/>
            <a:ext cx="12614850" cy="833676"/>
          </a:xfrm>
          <a:prstGeom prst="rect">
            <a:avLst/>
          </a:prstGeom>
        </p:spPr>
        <p:txBody>
          <a:bodyPr anchor="t" rtlCol="false" tIns="0" lIns="0" bIns="0" rIns="0">
            <a:spAutoFit/>
          </a:bodyPr>
          <a:lstStyle/>
          <a:p>
            <a:pPr algn="l">
              <a:lnSpc>
                <a:spcPts val="6834"/>
              </a:lnSpc>
            </a:pPr>
            <a:r>
              <a:rPr lang="en-US" sz="5467">
                <a:solidFill>
                  <a:srgbClr val="1B1B27"/>
                </a:solidFill>
                <a:latin typeface="Arimo"/>
              </a:rPr>
              <a:t>ISO 9001 Sertifikasyonunun Faydaları</a:t>
            </a:r>
          </a:p>
        </p:txBody>
      </p:sp>
      <p:sp>
        <p:nvSpPr>
          <p:cNvPr name="Freeform 7" id="7" descr="preencoded.png"/>
          <p:cNvSpPr/>
          <p:nvPr/>
        </p:nvSpPr>
        <p:spPr>
          <a:xfrm flipH="false" flipV="false" rot="0">
            <a:off x="2547491" y="4254996"/>
            <a:ext cx="555426" cy="555426"/>
          </a:xfrm>
          <a:custGeom>
            <a:avLst/>
            <a:gdLst/>
            <a:ahLst/>
            <a:cxnLst/>
            <a:rect r="r" b="b" t="t" l="l"/>
            <a:pathLst>
              <a:path h="555426" w="555426">
                <a:moveTo>
                  <a:pt x="0" y="0"/>
                </a:moveTo>
                <a:lnTo>
                  <a:pt x="555427" y="0"/>
                </a:lnTo>
                <a:lnTo>
                  <a:pt x="555427" y="555426"/>
                </a:lnTo>
                <a:lnTo>
                  <a:pt x="0" y="555426"/>
                </a:lnTo>
                <a:lnTo>
                  <a:pt x="0" y="0"/>
                </a:lnTo>
                <a:close/>
              </a:path>
            </a:pathLst>
          </a:custGeom>
          <a:blipFill>
            <a:blip r:embed="rId3"/>
            <a:stretch>
              <a:fillRect l="0" t="0" r="0" b="0"/>
            </a:stretch>
          </a:blipFill>
        </p:spPr>
      </p:sp>
      <p:sp>
        <p:nvSpPr>
          <p:cNvPr name="TextBox 8" id="8"/>
          <p:cNvSpPr txBox="true"/>
          <p:nvPr/>
        </p:nvSpPr>
        <p:spPr>
          <a:xfrm rot="0">
            <a:off x="2638931" y="5095756"/>
            <a:ext cx="2802910" cy="380643"/>
          </a:xfrm>
          <a:prstGeom prst="rect">
            <a:avLst/>
          </a:prstGeom>
        </p:spPr>
        <p:txBody>
          <a:bodyPr anchor="t" rtlCol="false" tIns="0" lIns="0" bIns="0" rIns="0">
            <a:spAutoFit/>
          </a:bodyPr>
          <a:lstStyle/>
          <a:p>
            <a:pPr algn="l">
              <a:lnSpc>
                <a:spcPts val="3417"/>
              </a:lnSpc>
            </a:pPr>
            <a:r>
              <a:rPr lang="en-US" sz="2733">
                <a:solidFill>
                  <a:srgbClr val="404155"/>
                </a:solidFill>
                <a:latin typeface="Arimo"/>
              </a:rPr>
              <a:t>Kalite Güvencesi</a:t>
            </a:r>
          </a:p>
        </p:txBody>
      </p:sp>
      <p:sp>
        <p:nvSpPr>
          <p:cNvPr name="TextBox 9" id="9"/>
          <p:cNvSpPr txBox="true"/>
          <p:nvPr/>
        </p:nvSpPr>
        <p:spPr>
          <a:xfrm rot="0">
            <a:off x="2638931" y="5639127"/>
            <a:ext cx="2802910" cy="1336566"/>
          </a:xfrm>
          <a:prstGeom prst="rect">
            <a:avLst/>
          </a:prstGeom>
        </p:spPr>
        <p:txBody>
          <a:bodyPr anchor="t" rtlCol="false" tIns="0" lIns="0" bIns="0" rIns="0">
            <a:spAutoFit/>
          </a:bodyPr>
          <a:lstStyle/>
          <a:p>
            <a:pPr algn="l">
              <a:lnSpc>
                <a:spcPts val="3498"/>
              </a:lnSpc>
            </a:pPr>
            <a:r>
              <a:rPr lang="en-US" sz="2187">
                <a:solidFill>
                  <a:srgbClr val="404155"/>
                </a:solidFill>
                <a:latin typeface="Arimo"/>
              </a:rPr>
              <a:t>Ürün ve hizmetlerin tutarlı ve güvenilir olduğunu gösterir.</a:t>
            </a:r>
          </a:p>
        </p:txBody>
      </p:sp>
      <p:sp>
        <p:nvSpPr>
          <p:cNvPr name="Freeform 10" id="10" descr="preencoded.png"/>
          <p:cNvSpPr/>
          <p:nvPr/>
        </p:nvSpPr>
        <p:spPr>
          <a:xfrm flipH="false" flipV="false" rot="0">
            <a:off x="5949851" y="4254996"/>
            <a:ext cx="555426" cy="555426"/>
          </a:xfrm>
          <a:custGeom>
            <a:avLst/>
            <a:gdLst/>
            <a:ahLst/>
            <a:cxnLst/>
            <a:rect r="r" b="b" t="t" l="l"/>
            <a:pathLst>
              <a:path h="555426" w="555426">
                <a:moveTo>
                  <a:pt x="0" y="0"/>
                </a:moveTo>
                <a:lnTo>
                  <a:pt x="555427" y="0"/>
                </a:lnTo>
                <a:lnTo>
                  <a:pt x="555427" y="555426"/>
                </a:lnTo>
                <a:lnTo>
                  <a:pt x="0" y="555426"/>
                </a:lnTo>
                <a:lnTo>
                  <a:pt x="0" y="0"/>
                </a:lnTo>
                <a:close/>
              </a:path>
            </a:pathLst>
          </a:custGeom>
          <a:blipFill>
            <a:blip r:embed="rId4"/>
            <a:stretch>
              <a:fillRect l="0" t="0" r="0" b="0"/>
            </a:stretch>
          </a:blipFill>
        </p:spPr>
      </p:sp>
      <p:sp>
        <p:nvSpPr>
          <p:cNvPr name="TextBox 11" id="11"/>
          <p:cNvSpPr txBox="true"/>
          <p:nvPr/>
        </p:nvSpPr>
        <p:spPr>
          <a:xfrm rot="0">
            <a:off x="6041291" y="5095756"/>
            <a:ext cx="2802910" cy="380643"/>
          </a:xfrm>
          <a:prstGeom prst="rect">
            <a:avLst/>
          </a:prstGeom>
        </p:spPr>
        <p:txBody>
          <a:bodyPr anchor="t" rtlCol="false" tIns="0" lIns="0" bIns="0" rIns="0">
            <a:spAutoFit/>
          </a:bodyPr>
          <a:lstStyle/>
          <a:p>
            <a:pPr algn="l">
              <a:lnSpc>
                <a:spcPts val="3417"/>
              </a:lnSpc>
            </a:pPr>
            <a:r>
              <a:rPr lang="en-US" sz="2733">
                <a:solidFill>
                  <a:srgbClr val="404155"/>
                </a:solidFill>
                <a:latin typeface="Arimo"/>
              </a:rPr>
              <a:t>Verimlilik Artışı</a:t>
            </a:r>
          </a:p>
        </p:txBody>
      </p:sp>
      <p:sp>
        <p:nvSpPr>
          <p:cNvPr name="TextBox 12" id="12"/>
          <p:cNvSpPr txBox="true"/>
          <p:nvPr/>
        </p:nvSpPr>
        <p:spPr>
          <a:xfrm rot="0">
            <a:off x="6041291" y="5639127"/>
            <a:ext cx="2802910" cy="1336566"/>
          </a:xfrm>
          <a:prstGeom prst="rect">
            <a:avLst/>
          </a:prstGeom>
        </p:spPr>
        <p:txBody>
          <a:bodyPr anchor="t" rtlCol="false" tIns="0" lIns="0" bIns="0" rIns="0">
            <a:spAutoFit/>
          </a:bodyPr>
          <a:lstStyle/>
          <a:p>
            <a:pPr algn="l">
              <a:lnSpc>
                <a:spcPts val="3498"/>
              </a:lnSpc>
            </a:pPr>
            <a:r>
              <a:rPr lang="en-US" sz="2187">
                <a:solidFill>
                  <a:srgbClr val="404155"/>
                </a:solidFill>
                <a:latin typeface="Arimo"/>
              </a:rPr>
              <a:t>İş süreçlerinin iyileştirilmesi ve israfın azaltılması.</a:t>
            </a:r>
          </a:p>
        </p:txBody>
      </p:sp>
      <p:sp>
        <p:nvSpPr>
          <p:cNvPr name="Freeform 13" id="13" descr="preencoded.png"/>
          <p:cNvSpPr/>
          <p:nvPr/>
        </p:nvSpPr>
        <p:spPr>
          <a:xfrm flipH="false" flipV="false" rot="0">
            <a:off x="9352210" y="4254996"/>
            <a:ext cx="555426" cy="555426"/>
          </a:xfrm>
          <a:custGeom>
            <a:avLst/>
            <a:gdLst/>
            <a:ahLst/>
            <a:cxnLst/>
            <a:rect r="r" b="b" t="t" l="l"/>
            <a:pathLst>
              <a:path h="555426" w="555426">
                <a:moveTo>
                  <a:pt x="0" y="0"/>
                </a:moveTo>
                <a:lnTo>
                  <a:pt x="555426" y="0"/>
                </a:lnTo>
                <a:lnTo>
                  <a:pt x="555426" y="555426"/>
                </a:lnTo>
                <a:lnTo>
                  <a:pt x="0" y="555426"/>
                </a:lnTo>
                <a:lnTo>
                  <a:pt x="0" y="0"/>
                </a:lnTo>
                <a:close/>
              </a:path>
            </a:pathLst>
          </a:custGeom>
          <a:blipFill>
            <a:blip r:embed="rId5"/>
            <a:stretch>
              <a:fillRect l="0" t="0" r="0" b="0"/>
            </a:stretch>
          </a:blipFill>
        </p:spPr>
      </p:sp>
      <p:sp>
        <p:nvSpPr>
          <p:cNvPr name="TextBox 14" id="14"/>
          <p:cNvSpPr txBox="true"/>
          <p:nvPr/>
        </p:nvSpPr>
        <p:spPr>
          <a:xfrm rot="0">
            <a:off x="9443650" y="5095756"/>
            <a:ext cx="2802910" cy="814626"/>
          </a:xfrm>
          <a:prstGeom prst="rect">
            <a:avLst/>
          </a:prstGeom>
        </p:spPr>
        <p:txBody>
          <a:bodyPr anchor="t" rtlCol="false" tIns="0" lIns="0" bIns="0" rIns="0">
            <a:spAutoFit/>
          </a:bodyPr>
          <a:lstStyle/>
          <a:p>
            <a:pPr algn="l">
              <a:lnSpc>
                <a:spcPts val="3417"/>
              </a:lnSpc>
            </a:pPr>
            <a:r>
              <a:rPr lang="en-US" sz="2733">
                <a:solidFill>
                  <a:srgbClr val="404155"/>
                </a:solidFill>
                <a:latin typeface="Arimo"/>
              </a:rPr>
              <a:t>Müşteri Memnuniyeti</a:t>
            </a:r>
          </a:p>
        </p:txBody>
      </p:sp>
      <p:sp>
        <p:nvSpPr>
          <p:cNvPr name="TextBox 15" id="15"/>
          <p:cNvSpPr txBox="true"/>
          <p:nvPr/>
        </p:nvSpPr>
        <p:spPr>
          <a:xfrm rot="0">
            <a:off x="9443650" y="6073110"/>
            <a:ext cx="2802910" cy="1336566"/>
          </a:xfrm>
          <a:prstGeom prst="rect">
            <a:avLst/>
          </a:prstGeom>
        </p:spPr>
        <p:txBody>
          <a:bodyPr anchor="t" rtlCol="false" tIns="0" lIns="0" bIns="0" rIns="0">
            <a:spAutoFit/>
          </a:bodyPr>
          <a:lstStyle/>
          <a:p>
            <a:pPr algn="l">
              <a:lnSpc>
                <a:spcPts val="3498"/>
              </a:lnSpc>
            </a:pPr>
            <a:r>
              <a:rPr lang="en-US" sz="2187">
                <a:solidFill>
                  <a:srgbClr val="404155"/>
                </a:solidFill>
                <a:latin typeface="Arimo"/>
              </a:rPr>
              <a:t>Müşteri beklentilerinin karşılanması ve sadakatin artması.</a:t>
            </a:r>
          </a:p>
        </p:txBody>
      </p:sp>
      <p:sp>
        <p:nvSpPr>
          <p:cNvPr name="Freeform 16" id="16" descr="preencoded.png"/>
          <p:cNvSpPr/>
          <p:nvPr/>
        </p:nvSpPr>
        <p:spPr>
          <a:xfrm flipH="false" flipV="false" rot="0">
            <a:off x="12754570" y="4254996"/>
            <a:ext cx="555426" cy="555426"/>
          </a:xfrm>
          <a:custGeom>
            <a:avLst/>
            <a:gdLst/>
            <a:ahLst/>
            <a:cxnLst/>
            <a:rect r="r" b="b" t="t" l="l"/>
            <a:pathLst>
              <a:path h="555426" w="555426">
                <a:moveTo>
                  <a:pt x="0" y="0"/>
                </a:moveTo>
                <a:lnTo>
                  <a:pt x="555426" y="0"/>
                </a:lnTo>
                <a:lnTo>
                  <a:pt x="555426" y="555426"/>
                </a:lnTo>
                <a:lnTo>
                  <a:pt x="0" y="555426"/>
                </a:lnTo>
                <a:lnTo>
                  <a:pt x="0" y="0"/>
                </a:lnTo>
                <a:close/>
              </a:path>
            </a:pathLst>
          </a:custGeom>
          <a:blipFill>
            <a:blip r:embed="rId6"/>
            <a:stretch>
              <a:fillRect l="0" t="0" r="0" b="0"/>
            </a:stretch>
          </a:blipFill>
        </p:spPr>
      </p:sp>
      <p:sp>
        <p:nvSpPr>
          <p:cNvPr name="TextBox 17" id="17"/>
          <p:cNvSpPr txBox="true"/>
          <p:nvPr/>
        </p:nvSpPr>
        <p:spPr>
          <a:xfrm rot="0">
            <a:off x="12846010" y="5095756"/>
            <a:ext cx="2803059" cy="380643"/>
          </a:xfrm>
          <a:prstGeom prst="rect">
            <a:avLst/>
          </a:prstGeom>
        </p:spPr>
        <p:txBody>
          <a:bodyPr anchor="t" rtlCol="false" tIns="0" lIns="0" bIns="0" rIns="0">
            <a:spAutoFit/>
          </a:bodyPr>
          <a:lstStyle/>
          <a:p>
            <a:pPr algn="l">
              <a:lnSpc>
                <a:spcPts val="3417"/>
              </a:lnSpc>
            </a:pPr>
            <a:r>
              <a:rPr lang="en-US" sz="2733">
                <a:solidFill>
                  <a:srgbClr val="404155"/>
                </a:solidFill>
                <a:latin typeface="Arimo"/>
              </a:rPr>
              <a:t>Yasal Uyum</a:t>
            </a:r>
          </a:p>
        </p:txBody>
      </p:sp>
      <p:sp>
        <p:nvSpPr>
          <p:cNvPr name="TextBox 18" id="18"/>
          <p:cNvSpPr txBox="true"/>
          <p:nvPr/>
        </p:nvSpPr>
        <p:spPr>
          <a:xfrm rot="0">
            <a:off x="12846010" y="5639127"/>
            <a:ext cx="2803059" cy="1336566"/>
          </a:xfrm>
          <a:prstGeom prst="rect">
            <a:avLst/>
          </a:prstGeom>
        </p:spPr>
        <p:txBody>
          <a:bodyPr anchor="t" rtlCol="false" tIns="0" lIns="0" bIns="0" rIns="0">
            <a:spAutoFit/>
          </a:bodyPr>
          <a:lstStyle/>
          <a:p>
            <a:pPr algn="l">
              <a:lnSpc>
                <a:spcPts val="3498"/>
              </a:lnSpc>
            </a:pPr>
            <a:r>
              <a:rPr lang="en-US" sz="2187">
                <a:solidFill>
                  <a:srgbClr val="404155"/>
                </a:solidFill>
                <a:latin typeface="Arimo"/>
              </a:rPr>
              <a:t>Yasal ve düzenleyici gerekliliklere uyum sağlanması.</a:t>
            </a:r>
          </a:p>
        </p:txBody>
      </p:sp>
    </p:spTree>
  </p:cSld>
  <p:clrMapOvr>
    <a:masterClrMapping/>
  </p:clrMapOvr>
</p:sld>
</file>

<file path=ppt/slides/slide8.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0287000"/>
            <a:chOff x="0" y="0"/>
            <a:chExt cx="24384000" cy="13716000"/>
          </a:xfrm>
        </p:grpSpPr>
        <p:sp>
          <p:nvSpPr>
            <p:cNvPr name="Freeform 3" id="3"/>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close/>
                </a:path>
              </a:pathLst>
            </a:custGeom>
            <a:solidFill>
              <a:srgbClr val="5C73E6"/>
            </a:solidFill>
          </p:spPr>
        </p:sp>
      </p:grpSp>
      <p:grpSp>
        <p:nvGrpSpPr>
          <p:cNvPr name="Group 4" id="4"/>
          <p:cNvGrpSpPr/>
          <p:nvPr/>
        </p:nvGrpSpPr>
        <p:grpSpPr>
          <a:xfrm rot="0">
            <a:off x="0" y="0"/>
            <a:ext cx="18288000" cy="10287000"/>
            <a:chOff x="0" y="0"/>
            <a:chExt cx="24384000" cy="13716000"/>
          </a:xfrm>
        </p:grpSpPr>
        <p:sp>
          <p:nvSpPr>
            <p:cNvPr name="Freeform 5" id="5"/>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close/>
                </a:path>
              </a:pathLst>
            </a:custGeom>
            <a:solidFill>
              <a:srgbClr val="F9F9FF"/>
            </a:solidFill>
          </p:spPr>
        </p:sp>
      </p:grpSp>
      <p:sp>
        <p:nvSpPr>
          <p:cNvPr name="TextBox 6" id="6"/>
          <p:cNvSpPr txBox="true"/>
          <p:nvPr/>
        </p:nvSpPr>
        <p:spPr>
          <a:xfrm rot="0">
            <a:off x="2638931" y="1678068"/>
            <a:ext cx="13010138" cy="1701641"/>
          </a:xfrm>
          <a:prstGeom prst="rect">
            <a:avLst/>
          </a:prstGeom>
        </p:spPr>
        <p:txBody>
          <a:bodyPr anchor="t" rtlCol="false" tIns="0" lIns="0" bIns="0" rIns="0">
            <a:spAutoFit/>
          </a:bodyPr>
          <a:lstStyle/>
          <a:p>
            <a:pPr algn="l">
              <a:lnSpc>
                <a:spcPts val="6834"/>
              </a:lnSpc>
            </a:pPr>
            <a:r>
              <a:rPr lang="en-US" sz="5467">
                <a:solidFill>
                  <a:srgbClr val="1B1B27"/>
                </a:solidFill>
                <a:latin typeface="Arimo"/>
              </a:rPr>
              <a:t>ISO 9001 Sertifikasyonu İçin Hazırlık Adımları</a:t>
            </a:r>
          </a:p>
        </p:txBody>
      </p:sp>
      <p:sp>
        <p:nvSpPr>
          <p:cNvPr name="Freeform 7" id="7" descr="preencoded.png"/>
          <p:cNvSpPr/>
          <p:nvPr/>
        </p:nvSpPr>
        <p:spPr>
          <a:xfrm flipH="false" flipV="false" rot="0">
            <a:off x="2547491" y="3980855"/>
            <a:ext cx="3298180" cy="1110852"/>
          </a:xfrm>
          <a:custGeom>
            <a:avLst/>
            <a:gdLst/>
            <a:ahLst/>
            <a:cxnLst/>
            <a:rect r="r" b="b" t="t" l="l"/>
            <a:pathLst>
              <a:path h="1110852" w="3298180">
                <a:moveTo>
                  <a:pt x="0" y="0"/>
                </a:moveTo>
                <a:lnTo>
                  <a:pt x="3298180" y="0"/>
                </a:lnTo>
                <a:lnTo>
                  <a:pt x="3298180" y="1110852"/>
                </a:lnTo>
                <a:lnTo>
                  <a:pt x="0" y="1110852"/>
                </a:lnTo>
                <a:lnTo>
                  <a:pt x="0" y="0"/>
                </a:lnTo>
                <a:close/>
              </a:path>
            </a:pathLst>
          </a:custGeom>
          <a:blipFill>
            <a:blip r:embed="rId3"/>
            <a:stretch>
              <a:fillRect l="0" t="-199" r="0" b="-199"/>
            </a:stretch>
          </a:blipFill>
        </p:spPr>
      </p:sp>
      <p:sp>
        <p:nvSpPr>
          <p:cNvPr name="TextBox 8" id="8"/>
          <p:cNvSpPr txBox="true"/>
          <p:nvPr/>
        </p:nvSpPr>
        <p:spPr>
          <a:xfrm rot="0">
            <a:off x="2916644" y="5515898"/>
            <a:ext cx="2559874" cy="1248609"/>
          </a:xfrm>
          <a:prstGeom prst="rect">
            <a:avLst/>
          </a:prstGeom>
        </p:spPr>
        <p:txBody>
          <a:bodyPr anchor="t" rtlCol="false" tIns="0" lIns="0" bIns="0" rIns="0">
            <a:spAutoFit/>
          </a:bodyPr>
          <a:lstStyle/>
          <a:p>
            <a:pPr algn="l">
              <a:lnSpc>
                <a:spcPts val="3417"/>
              </a:lnSpc>
            </a:pPr>
            <a:r>
              <a:rPr lang="en-US" sz="2733">
                <a:solidFill>
                  <a:srgbClr val="404155"/>
                </a:solidFill>
                <a:latin typeface="Arimo"/>
              </a:rPr>
              <a:t>Mevcut Durumun Analizi</a:t>
            </a:r>
          </a:p>
        </p:txBody>
      </p:sp>
      <p:sp>
        <p:nvSpPr>
          <p:cNvPr name="TextBox 9" id="9"/>
          <p:cNvSpPr txBox="true"/>
          <p:nvPr/>
        </p:nvSpPr>
        <p:spPr>
          <a:xfrm rot="0">
            <a:off x="2916644" y="6927235"/>
            <a:ext cx="2559874" cy="1336566"/>
          </a:xfrm>
          <a:prstGeom prst="rect">
            <a:avLst/>
          </a:prstGeom>
        </p:spPr>
        <p:txBody>
          <a:bodyPr anchor="t" rtlCol="false" tIns="0" lIns="0" bIns="0" rIns="0">
            <a:spAutoFit/>
          </a:bodyPr>
          <a:lstStyle/>
          <a:p>
            <a:pPr algn="l">
              <a:lnSpc>
                <a:spcPts val="3498"/>
              </a:lnSpc>
            </a:pPr>
            <a:r>
              <a:rPr lang="en-US" sz="2187">
                <a:solidFill>
                  <a:srgbClr val="404155"/>
                </a:solidFill>
                <a:latin typeface="Arimo"/>
              </a:rPr>
              <a:t>Kuruluşun güçlü ve zayıf yönlerinin belirlenmesi.</a:t>
            </a:r>
          </a:p>
        </p:txBody>
      </p:sp>
      <p:sp>
        <p:nvSpPr>
          <p:cNvPr name="Freeform 10" id="10" descr="preencoded.png"/>
          <p:cNvSpPr/>
          <p:nvPr/>
        </p:nvSpPr>
        <p:spPr>
          <a:xfrm flipH="false" flipV="false" rot="0">
            <a:off x="5845671" y="3980855"/>
            <a:ext cx="3298329" cy="1110852"/>
          </a:xfrm>
          <a:custGeom>
            <a:avLst/>
            <a:gdLst/>
            <a:ahLst/>
            <a:cxnLst/>
            <a:rect r="r" b="b" t="t" l="l"/>
            <a:pathLst>
              <a:path h="1110852" w="3298329">
                <a:moveTo>
                  <a:pt x="0" y="0"/>
                </a:moveTo>
                <a:lnTo>
                  <a:pt x="3298329" y="0"/>
                </a:lnTo>
                <a:lnTo>
                  <a:pt x="3298329" y="1110852"/>
                </a:lnTo>
                <a:lnTo>
                  <a:pt x="0" y="1110852"/>
                </a:lnTo>
                <a:lnTo>
                  <a:pt x="0" y="0"/>
                </a:lnTo>
                <a:close/>
              </a:path>
            </a:pathLst>
          </a:custGeom>
          <a:blipFill>
            <a:blip r:embed="rId4"/>
            <a:stretch>
              <a:fillRect l="0" t="-201" r="0" b="-201"/>
            </a:stretch>
          </a:blipFill>
        </p:spPr>
      </p:sp>
      <p:sp>
        <p:nvSpPr>
          <p:cNvPr name="TextBox 11" id="11"/>
          <p:cNvSpPr txBox="true"/>
          <p:nvPr/>
        </p:nvSpPr>
        <p:spPr>
          <a:xfrm rot="0">
            <a:off x="6214824" y="5515898"/>
            <a:ext cx="2560022" cy="814626"/>
          </a:xfrm>
          <a:prstGeom prst="rect">
            <a:avLst/>
          </a:prstGeom>
        </p:spPr>
        <p:txBody>
          <a:bodyPr anchor="t" rtlCol="false" tIns="0" lIns="0" bIns="0" rIns="0">
            <a:spAutoFit/>
          </a:bodyPr>
          <a:lstStyle/>
          <a:p>
            <a:pPr algn="l">
              <a:lnSpc>
                <a:spcPts val="3417"/>
              </a:lnSpc>
            </a:pPr>
            <a:r>
              <a:rPr lang="en-US" sz="2733">
                <a:solidFill>
                  <a:srgbClr val="404155"/>
                </a:solidFill>
                <a:latin typeface="Arimo"/>
              </a:rPr>
              <a:t>Planlama ve Uygulama</a:t>
            </a:r>
          </a:p>
        </p:txBody>
      </p:sp>
      <p:sp>
        <p:nvSpPr>
          <p:cNvPr name="TextBox 12" id="12"/>
          <p:cNvSpPr txBox="true"/>
          <p:nvPr/>
        </p:nvSpPr>
        <p:spPr>
          <a:xfrm rot="0">
            <a:off x="6214824" y="6493252"/>
            <a:ext cx="2560022" cy="1780817"/>
          </a:xfrm>
          <a:prstGeom prst="rect">
            <a:avLst/>
          </a:prstGeom>
        </p:spPr>
        <p:txBody>
          <a:bodyPr anchor="t" rtlCol="false" tIns="0" lIns="0" bIns="0" rIns="0">
            <a:spAutoFit/>
          </a:bodyPr>
          <a:lstStyle/>
          <a:p>
            <a:pPr algn="l">
              <a:lnSpc>
                <a:spcPts val="3498"/>
              </a:lnSpc>
            </a:pPr>
            <a:r>
              <a:rPr lang="en-US" sz="2187">
                <a:solidFill>
                  <a:srgbClr val="404155"/>
                </a:solidFill>
                <a:latin typeface="Arimo"/>
              </a:rPr>
              <a:t>Kalite yönetim sisteminin kurulması ve hayata geçirilmesi.</a:t>
            </a:r>
          </a:p>
        </p:txBody>
      </p:sp>
      <p:sp>
        <p:nvSpPr>
          <p:cNvPr name="Freeform 13" id="13" descr="preencoded.png"/>
          <p:cNvSpPr/>
          <p:nvPr/>
        </p:nvSpPr>
        <p:spPr>
          <a:xfrm flipH="false" flipV="false" rot="0">
            <a:off x="9144000" y="3980855"/>
            <a:ext cx="3298180" cy="1110852"/>
          </a:xfrm>
          <a:custGeom>
            <a:avLst/>
            <a:gdLst/>
            <a:ahLst/>
            <a:cxnLst/>
            <a:rect r="r" b="b" t="t" l="l"/>
            <a:pathLst>
              <a:path h="1110852" w="3298180">
                <a:moveTo>
                  <a:pt x="0" y="0"/>
                </a:moveTo>
                <a:lnTo>
                  <a:pt x="3298180" y="0"/>
                </a:lnTo>
                <a:lnTo>
                  <a:pt x="3298180" y="1110852"/>
                </a:lnTo>
                <a:lnTo>
                  <a:pt x="0" y="1110852"/>
                </a:lnTo>
                <a:lnTo>
                  <a:pt x="0" y="0"/>
                </a:lnTo>
                <a:close/>
              </a:path>
            </a:pathLst>
          </a:custGeom>
          <a:blipFill>
            <a:blip r:embed="rId5"/>
            <a:stretch>
              <a:fillRect l="0" t="-199" r="0" b="-199"/>
            </a:stretch>
          </a:blipFill>
        </p:spPr>
      </p:sp>
      <p:sp>
        <p:nvSpPr>
          <p:cNvPr name="TextBox 14" id="14"/>
          <p:cNvSpPr txBox="true"/>
          <p:nvPr/>
        </p:nvSpPr>
        <p:spPr>
          <a:xfrm rot="0">
            <a:off x="9513154" y="5515898"/>
            <a:ext cx="2559874" cy="814626"/>
          </a:xfrm>
          <a:prstGeom prst="rect">
            <a:avLst/>
          </a:prstGeom>
        </p:spPr>
        <p:txBody>
          <a:bodyPr anchor="t" rtlCol="false" tIns="0" lIns="0" bIns="0" rIns="0">
            <a:spAutoFit/>
          </a:bodyPr>
          <a:lstStyle/>
          <a:p>
            <a:pPr algn="l">
              <a:lnSpc>
                <a:spcPts val="3417"/>
              </a:lnSpc>
            </a:pPr>
            <a:r>
              <a:rPr lang="en-US" sz="2733">
                <a:solidFill>
                  <a:srgbClr val="404155"/>
                </a:solidFill>
                <a:latin typeface="Arimo"/>
              </a:rPr>
              <a:t>Belgelendirme Denetimi</a:t>
            </a:r>
          </a:p>
        </p:txBody>
      </p:sp>
      <p:sp>
        <p:nvSpPr>
          <p:cNvPr name="TextBox 15" id="15"/>
          <p:cNvSpPr txBox="true"/>
          <p:nvPr/>
        </p:nvSpPr>
        <p:spPr>
          <a:xfrm rot="0">
            <a:off x="9513154" y="6493252"/>
            <a:ext cx="2559874" cy="1780817"/>
          </a:xfrm>
          <a:prstGeom prst="rect">
            <a:avLst/>
          </a:prstGeom>
        </p:spPr>
        <p:txBody>
          <a:bodyPr anchor="t" rtlCol="false" tIns="0" lIns="0" bIns="0" rIns="0">
            <a:spAutoFit/>
          </a:bodyPr>
          <a:lstStyle/>
          <a:p>
            <a:pPr algn="l">
              <a:lnSpc>
                <a:spcPts val="3498"/>
              </a:lnSpc>
            </a:pPr>
            <a:r>
              <a:rPr lang="en-US" sz="2187">
                <a:solidFill>
                  <a:srgbClr val="404155"/>
                </a:solidFill>
                <a:latin typeface="Arimo"/>
              </a:rPr>
              <a:t>Bağımsız bir kuruluş tarafından gerçekleştirilen denetim.</a:t>
            </a:r>
          </a:p>
        </p:txBody>
      </p:sp>
      <p:sp>
        <p:nvSpPr>
          <p:cNvPr name="Freeform 16" id="16" descr="preencoded.png"/>
          <p:cNvSpPr/>
          <p:nvPr/>
        </p:nvSpPr>
        <p:spPr>
          <a:xfrm flipH="false" flipV="false" rot="0">
            <a:off x="12442180" y="3980855"/>
            <a:ext cx="3298329" cy="1110852"/>
          </a:xfrm>
          <a:custGeom>
            <a:avLst/>
            <a:gdLst/>
            <a:ahLst/>
            <a:cxnLst/>
            <a:rect r="r" b="b" t="t" l="l"/>
            <a:pathLst>
              <a:path h="1110852" w="3298329">
                <a:moveTo>
                  <a:pt x="0" y="0"/>
                </a:moveTo>
                <a:lnTo>
                  <a:pt x="3298329" y="0"/>
                </a:lnTo>
                <a:lnTo>
                  <a:pt x="3298329" y="1110852"/>
                </a:lnTo>
                <a:lnTo>
                  <a:pt x="0" y="1110852"/>
                </a:lnTo>
                <a:lnTo>
                  <a:pt x="0" y="0"/>
                </a:lnTo>
                <a:close/>
              </a:path>
            </a:pathLst>
          </a:custGeom>
          <a:blipFill>
            <a:blip r:embed="rId6"/>
            <a:stretch>
              <a:fillRect l="0" t="-201" r="0" b="-201"/>
            </a:stretch>
          </a:blipFill>
        </p:spPr>
      </p:sp>
      <p:sp>
        <p:nvSpPr>
          <p:cNvPr name="TextBox 17" id="17"/>
          <p:cNvSpPr txBox="true"/>
          <p:nvPr/>
        </p:nvSpPr>
        <p:spPr>
          <a:xfrm rot="0">
            <a:off x="12811334" y="5515898"/>
            <a:ext cx="2560022" cy="380643"/>
          </a:xfrm>
          <a:prstGeom prst="rect">
            <a:avLst/>
          </a:prstGeom>
        </p:spPr>
        <p:txBody>
          <a:bodyPr anchor="t" rtlCol="false" tIns="0" lIns="0" bIns="0" rIns="0">
            <a:spAutoFit/>
          </a:bodyPr>
          <a:lstStyle/>
          <a:p>
            <a:pPr algn="l">
              <a:lnSpc>
                <a:spcPts val="3417"/>
              </a:lnSpc>
            </a:pPr>
            <a:r>
              <a:rPr lang="en-US" sz="2733">
                <a:solidFill>
                  <a:srgbClr val="404155"/>
                </a:solidFill>
                <a:latin typeface="Arimo"/>
              </a:rPr>
              <a:t>Belge Alınması</a:t>
            </a:r>
          </a:p>
        </p:txBody>
      </p:sp>
      <p:sp>
        <p:nvSpPr>
          <p:cNvPr name="TextBox 18" id="18"/>
          <p:cNvSpPr txBox="true"/>
          <p:nvPr/>
        </p:nvSpPr>
        <p:spPr>
          <a:xfrm rot="0">
            <a:off x="12811334" y="6059269"/>
            <a:ext cx="2560022" cy="1780817"/>
          </a:xfrm>
          <a:prstGeom prst="rect">
            <a:avLst/>
          </a:prstGeom>
        </p:spPr>
        <p:txBody>
          <a:bodyPr anchor="t" rtlCol="false" tIns="0" lIns="0" bIns="0" rIns="0">
            <a:spAutoFit/>
          </a:bodyPr>
          <a:lstStyle/>
          <a:p>
            <a:pPr algn="l">
              <a:lnSpc>
                <a:spcPts val="3498"/>
              </a:lnSpc>
            </a:pPr>
            <a:r>
              <a:rPr lang="en-US" sz="2187">
                <a:solidFill>
                  <a:srgbClr val="404155"/>
                </a:solidFill>
                <a:latin typeface="Arimo"/>
              </a:rPr>
              <a:t>Başarılı denetim sonrasında ISO 9001 sertifikasının alınması.</a:t>
            </a:r>
          </a:p>
        </p:txBody>
      </p:sp>
    </p:spTree>
  </p:cSld>
  <p:clrMapOvr>
    <a:masterClrMapping/>
  </p:clrMapOvr>
</p:sld>
</file>

<file path=ppt/slides/slide9.xml><?xml version="1.0" encoding="utf-8"?>
<p:sld xmlns:p="http://schemas.openxmlformats.org/presentationml/2006/main" xmlns:a="http://schemas.openxmlformats.org/drawingml/2006/main">
  <p:cSld>
    <p:spTree>
      <p:nvGrpSpPr>
        <p:cNvPr id="1" name=""/>
        <p:cNvGrpSpPr/>
        <p:nvPr/>
      </p:nvGrpSpPr>
      <p:grpSpPr>
        <a:xfrm>
          <a:off x="0" y="0"/>
          <a:ext cx="0" cy="0"/>
          <a:chOff x="0" y="0"/>
          <a:chExt cx="0" cy="0"/>
        </a:xfrm>
      </p:grpSpPr>
      <p:grpSp>
        <p:nvGrpSpPr>
          <p:cNvPr name="Group 2" id="2"/>
          <p:cNvGrpSpPr/>
          <p:nvPr/>
        </p:nvGrpSpPr>
        <p:grpSpPr>
          <a:xfrm rot="0">
            <a:off x="0" y="0"/>
            <a:ext cx="18288000" cy="10287000"/>
            <a:chOff x="0" y="0"/>
            <a:chExt cx="24384000" cy="13716000"/>
          </a:xfrm>
        </p:grpSpPr>
        <p:sp>
          <p:nvSpPr>
            <p:cNvPr name="Freeform 3" id="3"/>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close/>
                </a:path>
              </a:pathLst>
            </a:custGeom>
            <a:solidFill>
              <a:srgbClr val="5C73E6"/>
            </a:solidFill>
          </p:spPr>
        </p:sp>
      </p:grpSp>
      <p:grpSp>
        <p:nvGrpSpPr>
          <p:cNvPr name="Group 4" id="4"/>
          <p:cNvGrpSpPr/>
          <p:nvPr/>
        </p:nvGrpSpPr>
        <p:grpSpPr>
          <a:xfrm rot="0">
            <a:off x="0" y="0"/>
            <a:ext cx="18288000" cy="10287000"/>
            <a:chOff x="0" y="0"/>
            <a:chExt cx="24384000" cy="13716000"/>
          </a:xfrm>
        </p:grpSpPr>
        <p:sp>
          <p:nvSpPr>
            <p:cNvPr name="Freeform 5" id="5"/>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close/>
                </a:path>
              </a:pathLst>
            </a:custGeom>
            <a:solidFill>
              <a:srgbClr val="F9F9FF"/>
            </a:solidFill>
          </p:spPr>
        </p:sp>
      </p:grpSp>
      <p:sp>
        <p:nvSpPr>
          <p:cNvPr name="TextBox 6" id="6"/>
          <p:cNvSpPr txBox="true"/>
          <p:nvPr/>
        </p:nvSpPr>
        <p:spPr>
          <a:xfrm rot="0">
            <a:off x="2638931" y="1495604"/>
            <a:ext cx="13010138" cy="1701641"/>
          </a:xfrm>
          <a:prstGeom prst="rect">
            <a:avLst/>
          </a:prstGeom>
        </p:spPr>
        <p:txBody>
          <a:bodyPr anchor="t" rtlCol="false" tIns="0" lIns="0" bIns="0" rIns="0">
            <a:spAutoFit/>
          </a:bodyPr>
          <a:lstStyle/>
          <a:p>
            <a:pPr algn="l">
              <a:lnSpc>
                <a:spcPts val="6834"/>
              </a:lnSpc>
            </a:pPr>
            <a:r>
              <a:rPr lang="en-US" sz="5467">
                <a:solidFill>
                  <a:srgbClr val="1B1B27"/>
                </a:solidFill>
                <a:latin typeface="Arimo"/>
              </a:rPr>
              <a:t>ISO 9001 Sertifikasyonu Sonrası Sürekli İyileştirme</a:t>
            </a:r>
          </a:p>
        </p:txBody>
      </p:sp>
      <p:grpSp>
        <p:nvGrpSpPr>
          <p:cNvPr name="Group 7" id="7"/>
          <p:cNvGrpSpPr/>
          <p:nvPr/>
        </p:nvGrpSpPr>
        <p:grpSpPr>
          <a:xfrm rot="0">
            <a:off x="2542729" y="3793629"/>
            <a:ext cx="13202542" cy="4991100"/>
            <a:chOff x="0" y="0"/>
            <a:chExt cx="17603390" cy="6654800"/>
          </a:xfrm>
        </p:grpSpPr>
        <p:sp>
          <p:nvSpPr>
            <p:cNvPr name="Freeform 8" id="8"/>
            <p:cNvSpPr/>
            <p:nvPr/>
          </p:nvSpPr>
          <p:spPr>
            <a:xfrm flipH="false" flipV="false" rot="0">
              <a:off x="0" y="0"/>
              <a:ext cx="17603470" cy="6654800"/>
            </a:xfrm>
            <a:custGeom>
              <a:avLst/>
              <a:gdLst/>
              <a:ahLst/>
              <a:cxnLst/>
              <a:rect r="r" b="b" t="t" l="l"/>
              <a:pathLst>
                <a:path h="6654800" w="17603470">
                  <a:moveTo>
                    <a:pt x="0" y="172974"/>
                  </a:moveTo>
                  <a:cubicBezTo>
                    <a:pt x="0" y="77470"/>
                    <a:pt x="77597" y="0"/>
                    <a:pt x="173228" y="0"/>
                  </a:cubicBezTo>
                  <a:lnTo>
                    <a:pt x="17430242" y="0"/>
                  </a:lnTo>
                  <a:lnTo>
                    <a:pt x="17430242" y="6350"/>
                  </a:lnTo>
                  <a:lnTo>
                    <a:pt x="17430242" y="0"/>
                  </a:lnTo>
                  <a:cubicBezTo>
                    <a:pt x="17525873" y="0"/>
                    <a:pt x="17603470" y="77470"/>
                    <a:pt x="17603470" y="172974"/>
                  </a:cubicBezTo>
                  <a:lnTo>
                    <a:pt x="17597120" y="172974"/>
                  </a:lnTo>
                  <a:lnTo>
                    <a:pt x="17603470" y="172974"/>
                  </a:lnTo>
                  <a:lnTo>
                    <a:pt x="17603470" y="6481826"/>
                  </a:lnTo>
                  <a:lnTo>
                    <a:pt x="17597120" y="6481826"/>
                  </a:lnTo>
                  <a:lnTo>
                    <a:pt x="17603470" y="6481826"/>
                  </a:lnTo>
                  <a:cubicBezTo>
                    <a:pt x="17603470" y="6577330"/>
                    <a:pt x="17525873" y="6654800"/>
                    <a:pt x="17430242" y="6654800"/>
                  </a:cubicBezTo>
                  <a:lnTo>
                    <a:pt x="17430242" y="6648450"/>
                  </a:lnTo>
                  <a:lnTo>
                    <a:pt x="17430242" y="6654800"/>
                  </a:lnTo>
                  <a:lnTo>
                    <a:pt x="173228" y="6654800"/>
                  </a:lnTo>
                  <a:lnTo>
                    <a:pt x="173228" y="6648450"/>
                  </a:lnTo>
                  <a:lnTo>
                    <a:pt x="173228" y="6654800"/>
                  </a:lnTo>
                  <a:cubicBezTo>
                    <a:pt x="77597" y="6654800"/>
                    <a:pt x="0" y="6577330"/>
                    <a:pt x="0" y="6481826"/>
                  </a:cubicBezTo>
                  <a:lnTo>
                    <a:pt x="0" y="172974"/>
                  </a:lnTo>
                  <a:lnTo>
                    <a:pt x="6350" y="172974"/>
                  </a:lnTo>
                  <a:lnTo>
                    <a:pt x="0" y="172974"/>
                  </a:lnTo>
                  <a:moveTo>
                    <a:pt x="12700" y="172974"/>
                  </a:moveTo>
                  <a:lnTo>
                    <a:pt x="12700" y="6481826"/>
                  </a:lnTo>
                  <a:lnTo>
                    <a:pt x="6350" y="6481826"/>
                  </a:lnTo>
                  <a:lnTo>
                    <a:pt x="12700" y="6481826"/>
                  </a:lnTo>
                  <a:cubicBezTo>
                    <a:pt x="12700" y="6570345"/>
                    <a:pt x="84582" y="6642100"/>
                    <a:pt x="173228" y="6642100"/>
                  </a:cubicBezTo>
                  <a:lnTo>
                    <a:pt x="17430242" y="6642100"/>
                  </a:lnTo>
                  <a:cubicBezTo>
                    <a:pt x="17518887" y="6642100"/>
                    <a:pt x="17590770" y="6570345"/>
                    <a:pt x="17590770" y="6481826"/>
                  </a:cubicBezTo>
                  <a:lnTo>
                    <a:pt x="17590770" y="172974"/>
                  </a:lnTo>
                  <a:cubicBezTo>
                    <a:pt x="17590770" y="84455"/>
                    <a:pt x="17518887" y="12700"/>
                    <a:pt x="17430242" y="12700"/>
                  </a:cubicBezTo>
                  <a:lnTo>
                    <a:pt x="173228" y="12700"/>
                  </a:lnTo>
                  <a:lnTo>
                    <a:pt x="173228" y="6350"/>
                  </a:lnTo>
                  <a:lnTo>
                    <a:pt x="173228" y="12700"/>
                  </a:lnTo>
                  <a:cubicBezTo>
                    <a:pt x="84582" y="12700"/>
                    <a:pt x="12700" y="84455"/>
                    <a:pt x="12700" y="172974"/>
                  </a:cubicBezTo>
                  <a:close/>
                </a:path>
              </a:pathLst>
            </a:custGeom>
            <a:solidFill>
              <a:srgbClr val="000000">
                <a:alpha val="7843"/>
              </a:srgbClr>
            </a:solidFill>
          </p:spPr>
        </p:sp>
      </p:grpSp>
      <p:grpSp>
        <p:nvGrpSpPr>
          <p:cNvPr name="Group 9" id="9"/>
          <p:cNvGrpSpPr/>
          <p:nvPr/>
        </p:nvGrpSpPr>
        <p:grpSpPr>
          <a:xfrm rot="0">
            <a:off x="2557016" y="3807916"/>
            <a:ext cx="13173967" cy="1240631"/>
            <a:chOff x="0" y="0"/>
            <a:chExt cx="17565290" cy="1654175"/>
          </a:xfrm>
        </p:grpSpPr>
        <p:sp>
          <p:nvSpPr>
            <p:cNvPr name="Freeform 10" id="10"/>
            <p:cNvSpPr/>
            <p:nvPr/>
          </p:nvSpPr>
          <p:spPr>
            <a:xfrm flipH="false" flipV="false" rot="0">
              <a:off x="0" y="0"/>
              <a:ext cx="17565243" cy="1654175"/>
            </a:xfrm>
            <a:custGeom>
              <a:avLst/>
              <a:gdLst/>
              <a:ahLst/>
              <a:cxnLst/>
              <a:rect r="r" b="b" t="t" l="l"/>
              <a:pathLst>
                <a:path h="1654175" w="17565243">
                  <a:moveTo>
                    <a:pt x="0" y="0"/>
                  </a:moveTo>
                  <a:lnTo>
                    <a:pt x="17565243" y="0"/>
                  </a:lnTo>
                  <a:lnTo>
                    <a:pt x="17565243" y="1654175"/>
                  </a:lnTo>
                  <a:lnTo>
                    <a:pt x="0" y="1654175"/>
                  </a:lnTo>
                  <a:close/>
                </a:path>
              </a:pathLst>
            </a:custGeom>
            <a:solidFill>
              <a:srgbClr val="FFFFFF">
                <a:alpha val="3922"/>
              </a:srgbClr>
            </a:solidFill>
          </p:spPr>
        </p:sp>
      </p:grpSp>
      <p:sp>
        <p:nvSpPr>
          <p:cNvPr name="TextBox 11" id="11"/>
          <p:cNvSpPr txBox="true"/>
          <p:nvPr/>
        </p:nvSpPr>
        <p:spPr>
          <a:xfrm rot="0">
            <a:off x="2926169" y="3934450"/>
            <a:ext cx="5843915" cy="448063"/>
          </a:xfrm>
          <a:prstGeom prst="rect">
            <a:avLst/>
          </a:prstGeom>
        </p:spPr>
        <p:txBody>
          <a:bodyPr anchor="t" rtlCol="false" tIns="0" lIns="0" bIns="0" rIns="0">
            <a:spAutoFit/>
          </a:bodyPr>
          <a:lstStyle/>
          <a:p>
            <a:pPr algn="l">
              <a:lnSpc>
                <a:spcPts val="3498"/>
              </a:lnSpc>
            </a:pPr>
            <a:r>
              <a:rPr lang="en-US" sz="2187">
                <a:solidFill>
                  <a:srgbClr val="404155"/>
                </a:solidFill>
                <a:latin typeface="Arimo"/>
              </a:rPr>
              <a:t>İç Denetim</a:t>
            </a:r>
          </a:p>
        </p:txBody>
      </p:sp>
      <p:sp>
        <p:nvSpPr>
          <p:cNvPr name="TextBox 12" id="12"/>
          <p:cNvSpPr txBox="true"/>
          <p:nvPr/>
        </p:nvSpPr>
        <p:spPr>
          <a:xfrm rot="0">
            <a:off x="9517916" y="3934450"/>
            <a:ext cx="5843915" cy="892314"/>
          </a:xfrm>
          <a:prstGeom prst="rect">
            <a:avLst/>
          </a:prstGeom>
        </p:spPr>
        <p:txBody>
          <a:bodyPr anchor="t" rtlCol="false" tIns="0" lIns="0" bIns="0" rIns="0">
            <a:spAutoFit/>
          </a:bodyPr>
          <a:lstStyle/>
          <a:p>
            <a:pPr algn="l">
              <a:lnSpc>
                <a:spcPts val="3498"/>
              </a:lnSpc>
            </a:pPr>
            <a:r>
              <a:rPr lang="en-US" sz="2187">
                <a:solidFill>
                  <a:srgbClr val="404155"/>
                </a:solidFill>
                <a:latin typeface="Arimo"/>
              </a:rPr>
              <a:t>Kalite yönetim sisteminin düzenli olarak gözden geçirilmesi.</a:t>
            </a:r>
          </a:p>
        </p:txBody>
      </p:sp>
      <p:grpSp>
        <p:nvGrpSpPr>
          <p:cNvPr name="Group 13" id="13"/>
          <p:cNvGrpSpPr/>
          <p:nvPr/>
        </p:nvGrpSpPr>
        <p:grpSpPr>
          <a:xfrm rot="0">
            <a:off x="2557016" y="5048547"/>
            <a:ext cx="13173967" cy="1240631"/>
            <a:chOff x="0" y="0"/>
            <a:chExt cx="17565290" cy="1654175"/>
          </a:xfrm>
        </p:grpSpPr>
        <p:sp>
          <p:nvSpPr>
            <p:cNvPr name="Freeform 14" id="14"/>
            <p:cNvSpPr/>
            <p:nvPr/>
          </p:nvSpPr>
          <p:spPr>
            <a:xfrm flipH="false" flipV="false" rot="0">
              <a:off x="0" y="0"/>
              <a:ext cx="17565243" cy="1654175"/>
            </a:xfrm>
            <a:custGeom>
              <a:avLst/>
              <a:gdLst/>
              <a:ahLst/>
              <a:cxnLst/>
              <a:rect r="r" b="b" t="t" l="l"/>
              <a:pathLst>
                <a:path h="1654175" w="17565243">
                  <a:moveTo>
                    <a:pt x="0" y="0"/>
                  </a:moveTo>
                  <a:lnTo>
                    <a:pt x="17565243" y="0"/>
                  </a:lnTo>
                  <a:lnTo>
                    <a:pt x="17565243" y="1654175"/>
                  </a:lnTo>
                  <a:lnTo>
                    <a:pt x="0" y="1654175"/>
                  </a:lnTo>
                  <a:close/>
                </a:path>
              </a:pathLst>
            </a:custGeom>
            <a:solidFill>
              <a:srgbClr val="000000">
                <a:alpha val="3922"/>
              </a:srgbClr>
            </a:solidFill>
          </p:spPr>
        </p:sp>
      </p:grpSp>
      <p:sp>
        <p:nvSpPr>
          <p:cNvPr name="TextBox 15" id="15"/>
          <p:cNvSpPr txBox="true"/>
          <p:nvPr/>
        </p:nvSpPr>
        <p:spPr>
          <a:xfrm rot="0">
            <a:off x="2926169" y="5175081"/>
            <a:ext cx="5843915" cy="448063"/>
          </a:xfrm>
          <a:prstGeom prst="rect">
            <a:avLst/>
          </a:prstGeom>
        </p:spPr>
        <p:txBody>
          <a:bodyPr anchor="t" rtlCol="false" tIns="0" lIns="0" bIns="0" rIns="0">
            <a:spAutoFit/>
          </a:bodyPr>
          <a:lstStyle/>
          <a:p>
            <a:pPr algn="l">
              <a:lnSpc>
                <a:spcPts val="3498"/>
              </a:lnSpc>
            </a:pPr>
            <a:r>
              <a:rPr lang="en-US" sz="2187">
                <a:solidFill>
                  <a:srgbClr val="404155"/>
                </a:solidFill>
                <a:latin typeface="Arimo"/>
              </a:rPr>
              <a:t>Yönetimin Gözden Geçirmesi</a:t>
            </a:r>
          </a:p>
        </p:txBody>
      </p:sp>
      <p:sp>
        <p:nvSpPr>
          <p:cNvPr name="TextBox 16" id="16"/>
          <p:cNvSpPr txBox="true"/>
          <p:nvPr/>
        </p:nvSpPr>
        <p:spPr>
          <a:xfrm rot="0">
            <a:off x="9517916" y="5175081"/>
            <a:ext cx="5843915" cy="892314"/>
          </a:xfrm>
          <a:prstGeom prst="rect">
            <a:avLst/>
          </a:prstGeom>
        </p:spPr>
        <p:txBody>
          <a:bodyPr anchor="t" rtlCol="false" tIns="0" lIns="0" bIns="0" rIns="0">
            <a:spAutoFit/>
          </a:bodyPr>
          <a:lstStyle/>
          <a:p>
            <a:pPr algn="l">
              <a:lnSpc>
                <a:spcPts val="3498"/>
              </a:lnSpc>
            </a:pPr>
            <a:r>
              <a:rPr lang="en-US" sz="2187">
                <a:solidFill>
                  <a:srgbClr val="404155"/>
                </a:solidFill>
                <a:latin typeface="Arimo"/>
              </a:rPr>
              <a:t>Üst yönetimin sistemin etkinliğini değerlendirmesi.</a:t>
            </a:r>
          </a:p>
        </p:txBody>
      </p:sp>
      <p:grpSp>
        <p:nvGrpSpPr>
          <p:cNvPr name="Group 17" id="17"/>
          <p:cNvGrpSpPr/>
          <p:nvPr/>
        </p:nvGrpSpPr>
        <p:grpSpPr>
          <a:xfrm rot="0">
            <a:off x="2557016" y="6289179"/>
            <a:ext cx="13173967" cy="1240631"/>
            <a:chOff x="0" y="0"/>
            <a:chExt cx="17565290" cy="1654175"/>
          </a:xfrm>
        </p:grpSpPr>
        <p:sp>
          <p:nvSpPr>
            <p:cNvPr name="Freeform 18" id="18"/>
            <p:cNvSpPr/>
            <p:nvPr/>
          </p:nvSpPr>
          <p:spPr>
            <a:xfrm flipH="false" flipV="false" rot="0">
              <a:off x="0" y="0"/>
              <a:ext cx="17565243" cy="1654175"/>
            </a:xfrm>
            <a:custGeom>
              <a:avLst/>
              <a:gdLst/>
              <a:ahLst/>
              <a:cxnLst/>
              <a:rect r="r" b="b" t="t" l="l"/>
              <a:pathLst>
                <a:path h="1654175" w="17565243">
                  <a:moveTo>
                    <a:pt x="0" y="0"/>
                  </a:moveTo>
                  <a:lnTo>
                    <a:pt x="17565243" y="0"/>
                  </a:lnTo>
                  <a:lnTo>
                    <a:pt x="17565243" y="1654175"/>
                  </a:lnTo>
                  <a:lnTo>
                    <a:pt x="0" y="1654175"/>
                  </a:lnTo>
                  <a:close/>
                </a:path>
              </a:pathLst>
            </a:custGeom>
            <a:solidFill>
              <a:srgbClr val="FFFFFF">
                <a:alpha val="3922"/>
              </a:srgbClr>
            </a:solidFill>
          </p:spPr>
        </p:sp>
      </p:grpSp>
      <p:sp>
        <p:nvSpPr>
          <p:cNvPr name="TextBox 19" id="19"/>
          <p:cNvSpPr txBox="true"/>
          <p:nvPr/>
        </p:nvSpPr>
        <p:spPr>
          <a:xfrm rot="0">
            <a:off x="2926169" y="6415712"/>
            <a:ext cx="5843915" cy="448063"/>
          </a:xfrm>
          <a:prstGeom prst="rect">
            <a:avLst/>
          </a:prstGeom>
        </p:spPr>
        <p:txBody>
          <a:bodyPr anchor="t" rtlCol="false" tIns="0" lIns="0" bIns="0" rIns="0">
            <a:spAutoFit/>
          </a:bodyPr>
          <a:lstStyle/>
          <a:p>
            <a:pPr algn="l">
              <a:lnSpc>
                <a:spcPts val="3498"/>
              </a:lnSpc>
            </a:pPr>
            <a:r>
              <a:rPr lang="en-US" sz="2187">
                <a:solidFill>
                  <a:srgbClr val="404155"/>
                </a:solidFill>
                <a:latin typeface="Arimo"/>
              </a:rPr>
              <a:t>Düzeltici ve Önleyici Faaliyetler</a:t>
            </a:r>
          </a:p>
        </p:txBody>
      </p:sp>
      <p:sp>
        <p:nvSpPr>
          <p:cNvPr name="TextBox 20" id="20"/>
          <p:cNvSpPr txBox="true"/>
          <p:nvPr/>
        </p:nvSpPr>
        <p:spPr>
          <a:xfrm rot="0">
            <a:off x="9517916" y="6415712"/>
            <a:ext cx="5843915" cy="892314"/>
          </a:xfrm>
          <a:prstGeom prst="rect">
            <a:avLst/>
          </a:prstGeom>
        </p:spPr>
        <p:txBody>
          <a:bodyPr anchor="t" rtlCol="false" tIns="0" lIns="0" bIns="0" rIns="0">
            <a:spAutoFit/>
          </a:bodyPr>
          <a:lstStyle/>
          <a:p>
            <a:pPr algn="l">
              <a:lnSpc>
                <a:spcPts val="3498"/>
              </a:lnSpc>
            </a:pPr>
            <a:r>
              <a:rPr lang="en-US" sz="2187">
                <a:solidFill>
                  <a:srgbClr val="404155"/>
                </a:solidFill>
                <a:latin typeface="Arimo"/>
              </a:rPr>
              <a:t>Sorunların kökünün araştırılması ve tekrarlanmaması için önlemlerin alınması.</a:t>
            </a:r>
          </a:p>
        </p:txBody>
      </p:sp>
      <p:grpSp>
        <p:nvGrpSpPr>
          <p:cNvPr name="Group 21" id="21"/>
          <p:cNvGrpSpPr/>
          <p:nvPr/>
        </p:nvGrpSpPr>
        <p:grpSpPr>
          <a:xfrm rot="0">
            <a:off x="2557016" y="7529810"/>
            <a:ext cx="13173967" cy="1240631"/>
            <a:chOff x="0" y="0"/>
            <a:chExt cx="17565290" cy="1654175"/>
          </a:xfrm>
        </p:grpSpPr>
        <p:sp>
          <p:nvSpPr>
            <p:cNvPr name="Freeform 22" id="22"/>
            <p:cNvSpPr/>
            <p:nvPr/>
          </p:nvSpPr>
          <p:spPr>
            <a:xfrm flipH="false" flipV="false" rot="0">
              <a:off x="0" y="0"/>
              <a:ext cx="17565243" cy="1654175"/>
            </a:xfrm>
            <a:custGeom>
              <a:avLst/>
              <a:gdLst/>
              <a:ahLst/>
              <a:cxnLst/>
              <a:rect r="r" b="b" t="t" l="l"/>
              <a:pathLst>
                <a:path h="1654175" w="17565243">
                  <a:moveTo>
                    <a:pt x="0" y="0"/>
                  </a:moveTo>
                  <a:lnTo>
                    <a:pt x="17565243" y="0"/>
                  </a:lnTo>
                  <a:lnTo>
                    <a:pt x="17565243" y="1654175"/>
                  </a:lnTo>
                  <a:lnTo>
                    <a:pt x="0" y="1654175"/>
                  </a:lnTo>
                  <a:close/>
                </a:path>
              </a:pathLst>
            </a:custGeom>
            <a:solidFill>
              <a:srgbClr val="000000">
                <a:alpha val="3922"/>
              </a:srgbClr>
            </a:solidFill>
          </p:spPr>
        </p:sp>
      </p:grpSp>
      <p:sp>
        <p:nvSpPr>
          <p:cNvPr name="TextBox 23" id="23"/>
          <p:cNvSpPr txBox="true"/>
          <p:nvPr/>
        </p:nvSpPr>
        <p:spPr>
          <a:xfrm rot="0">
            <a:off x="2926169" y="7656344"/>
            <a:ext cx="5843915" cy="448063"/>
          </a:xfrm>
          <a:prstGeom prst="rect">
            <a:avLst/>
          </a:prstGeom>
        </p:spPr>
        <p:txBody>
          <a:bodyPr anchor="t" rtlCol="false" tIns="0" lIns="0" bIns="0" rIns="0">
            <a:spAutoFit/>
          </a:bodyPr>
          <a:lstStyle/>
          <a:p>
            <a:pPr algn="l">
              <a:lnSpc>
                <a:spcPts val="3498"/>
              </a:lnSpc>
            </a:pPr>
            <a:r>
              <a:rPr lang="en-US" sz="2187">
                <a:solidFill>
                  <a:srgbClr val="404155"/>
                </a:solidFill>
                <a:latin typeface="Arimo"/>
              </a:rPr>
              <a:t>Sürekli İyileştirme</a:t>
            </a:r>
          </a:p>
        </p:txBody>
      </p:sp>
      <p:sp>
        <p:nvSpPr>
          <p:cNvPr name="TextBox 24" id="24"/>
          <p:cNvSpPr txBox="true"/>
          <p:nvPr/>
        </p:nvSpPr>
        <p:spPr>
          <a:xfrm rot="0">
            <a:off x="9517916" y="7656344"/>
            <a:ext cx="5843915" cy="892314"/>
          </a:xfrm>
          <a:prstGeom prst="rect">
            <a:avLst/>
          </a:prstGeom>
        </p:spPr>
        <p:txBody>
          <a:bodyPr anchor="t" rtlCol="false" tIns="0" lIns="0" bIns="0" rIns="0">
            <a:spAutoFit/>
          </a:bodyPr>
          <a:lstStyle/>
          <a:p>
            <a:pPr algn="l">
              <a:lnSpc>
                <a:spcPts val="3498"/>
              </a:lnSpc>
            </a:pPr>
            <a:r>
              <a:rPr lang="en-US" sz="2187">
                <a:solidFill>
                  <a:srgbClr val="404155"/>
                </a:solidFill>
                <a:latin typeface="Arimo"/>
              </a:rPr>
              <a:t>Kuruluşun performansını, verimliliğini ve müşteri memnuniyetini artırmak.</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identifier>DAGB1KICisc</dc:identifier>
  <dcterms:modified xsi:type="dcterms:W3CDTF">2011-08-01T06:04:30Z</dcterms:modified>
  <cp:revision>1</cp:revision>
  <dc:title>ISO-9001-Kalite-Yonetim-Sistemi-Nedir[1].pptx</dc:title>
</cp:coreProperties>
</file>