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70"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53FD1AE5-8AAA-4908-867B-ABCFCB7D5DEB}" type="datetimeFigureOut">
              <a:rPr lang="tr-TR" smtClean="0"/>
              <a:t>23.06.2023</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15787C45-D04D-45AB-9183-DDC48BA3970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3FD1AE5-8AAA-4908-867B-ABCFCB7D5DEB}" type="datetimeFigureOut">
              <a:rPr lang="tr-TR" smtClean="0"/>
              <a:t>23.06.2023</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3FD1AE5-8AAA-4908-867B-ABCFCB7D5DEB}" type="datetimeFigureOut">
              <a:rPr lang="tr-TR" smtClean="0"/>
              <a:t>23.06.2023</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3FD1AE5-8AAA-4908-867B-ABCFCB7D5DEB}" type="datetimeFigureOut">
              <a:rPr lang="tr-TR" smtClean="0"/>
              <a:t>23.06.2023</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53FD1AE5-8AAA-4908-867B-ABCFCB7D5DEB}" type="datetimeFigureOut">
              <a:rPr lang="tr-TR" smtClean="0"/>
              <a:t>23.06.2023</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53FD1AE5-8AAA-4908-867B-ABCFCB7D5DEB}" type="datetimeFigureOut">
              <a:rPr lang="tr-TR" smtClean="0"/>
              <a:t>23.06.2023</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53FD1AE5-8AAA-4908-867B-ABCFCB7D5DEB}" type="datetimeFigureOut">
              <a:rPr lang="tr-TR" smtClean="0"/>
              <a:t>23.06.2023</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53FD1AE5-8AAA-4908-867B-ABCFCB7D5DEB}" type="datetimeFigureOut">
              <a:rPr lang="tr-TR" smtClean="0"/>
              <a:t>23.06.2023</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53FD1AE5-8AAA-4908-867B-ABCFCB7D5DEB}" type="datetimeFigureOut">
              <a:rPr lang="tr-TR" smtClean="0"/>
              <a:t>23.06.2023</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53FD1AE5-8AAA-4908-867B-ABCFCB7D5DEB}" type="datetimeFigureOut">
              <a:rPr lang="tr-TR" smtClean="0"/>
              <a:t>23.06.2023</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5787C45-D04D-45AB-9183-DDC48BA3970F}"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53FD1AE5-8AAA-4908-867B-ABCFCB7D5DEB}" type="datetimeFigureOut">
              <a:rPr lang="tr-TR" smtClean="0"/>
              <a:t>23.06.2023</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15787C45-D04D-45AB-9183-DDC48BA3970F}" type="slidenum">
              <a:rPr lang="tr-TR" smtClean="0"/>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3FD1AE5-8AAA-4908-867B-ABCFCB7D5DEB}" type="datetimeFigureOut">
              <a:rPr lang="tr-TR" smtClean="0"/>
              <a:t>23.06.2023</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5787C45-D04D-45AB-9183-DDC48BA3970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RÜŞVET VE YOLSUZLUK EĞİTİMİ</a:t>
            </a:r>
            <a:endParaRPr lang="tr-TR" dirty="0"/>
          </a:p>
        </p:txBody>
      </p:sp>
      <p:sp>
        <p:nvSpPr>
          <p:cNvPr id="3" name="2 Alt Başlık"/>
          <p:cNvSpPr>
            <a:spLocks noGrp="1"/>
          </p:cNvSpPr>
          <p:nvPr>
            <p:ph type="subTitle" idx="1"/>
          </p:nvPr>
        </p:nvSpPr>
        <p:spPr/>
        <p:txBody>
          <a:bodyPr/>
          <a:lstStyle/>
          <a:p>
            <a:r>
              <a:rPr lang="tr-TR" dirty="0" smtClean="0"/>
              <a:t>                 </a:t>
            </a:r>
            <a:r>
              <a:rPr lang="tr-TR" b="1" dirty="0" smtClean="0"/>
              <a:t>Hazırlayan: Arzu </a:t>
            </a:r>
            <a:r>
              <a:rPr lang="tr-TR" b="1" dirty="0" err="1" smtClean="0"/>
              <a:t>Köker</a:t>
            </a:r>
            <a:r>
              <a:rPr lang="tr-TR" b="1" dirty="0" smtClean="0"/>
              <a:t> </a:t>
            </a:r>
            <a:endParaRPr lang="tr-TR" b="1" dirty="0"/>
          </a:p>
        </p:txBody>
      </p:sp>
      <p:pic>
        <p:nvPicPr>
          <p:cNvPr id="4" name="3 İçerik Yer Tutucusu" descr="3264antibribery.jpg"/>
          <p:cNvPicPr>
            <a:picLocks noChangeAspect="1"/>
          </p:cNvPicPr>
          <p:nvPr/>
        </p:nvPicPr>
        <p:blipFill>
          <a:blip r:embed="rId2"/>
          <a:stretch>
            <a:fillRect/>
          </a:stretch>
        </p:blipFill>
        <p:spPr>
          <a:xfrm>
            <a:off x="1357290" y="3071810"/>
            <a:ext cx="1857388" cy="163068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a:t>Kurumsal İtibar ve Sorumluluk</a:t>
            </a:r>
            <a:r>
              <a:rPr lang="tr-TR" dirty="0"/>
              <a:t>: </a:t>
            </a:r>
            <a:endParaRPr lang="tr-TR" dirty="0" smtClean="0"/>
          </a:p>
          <a:p>
            <a:pPr>
              <a:buNone/>
            </a:pPr>
            <a:r>
              <a:rPr lang="tr-TR" dirty="0" smtClean="0"/>
              <a:t>    Şirketler</a:t>
            </a:r>
            <a:r>
              <a:rPr lang="tr-TR" dirty="0"/>
              <a:t>, toplumda itibarlarını korumak için </a:t>
            </a:r>
            <a:r>
              <a:rPr lang="tr-TR" dirty="0" smtClean="0"/>
              <a:t>etik iş </a:t>
            </a:r>
            <a:r>
              <a:rPr lang="tr-TR" dirty="0"/>
              <a:t>uygulamalarını benimsemeli ve sürdürülebilirlik ve sosyal sorumluluk ilkelerine uygun hareket etmelidir.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a:t>İşbirliği ve Paydaşlarla İletişim: </a:t>
            </a:r>
            <a:r>
              <a:rPr lang="tr-TR" dirty="0"/>
              <a:t>Şirketler, yetkililerle, sivil toplum kuruluşlarıyla ve diğer paydaşlarla işbirliği yapmalı ve rüşvet ve yolsuzlukla mücadele konusunda bilgi ve deneyim paylaşımı yapmalıdır.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Sonuç itibari ile ülkemizin geleceği ve daha refah bir toplum için rüşvet ve yolsuzluğu önleme her bireyin görevidir. Etik bir toplum oluşturma ve de kamu kaynaklarını verimli kullanma, toplumsal adaleti sağlama yarınlarımız için elzemdir.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1357298"/>
            <a:ext cx="8401080" cy="4768865"/>
          </a:xfrm>
        </p:spPr>
        <p:txBody>
          <a:bodyPr>
            <a:normAutofit fontScale="40000" lnSpcReduction="20000"/>
          </a:bodyPr>
          <a:lstStyle/>
          <a:p>
            <a:r>
              <a:rPr lang="tr-TR" sz="4200" dirty="0" smtClean="0"/>
              <a:t>Rüşvet, bir kişiye veya kuruma haksız avantaj sağlamak veya bir işi hızlandırmak amacıyla, genellikle finansal veya malî değeri olan bir teklif veya ödeme yapmaktır. Rüşvet, genellikle karşılığında kişilerin yetki ve gücü kötüye kullanarak yasadışı veya etik dışı işlemler yapmasını sağlamayı amaçlar.</a:t>
            </a:r>
          </a:p>
          <a:p>
            <a:endParaRPr lang="tr-TR" sz="4200" dirty="0" smtClean="0"/>
          </a:p>
          <a:p>
            <a:r>
              <a:rPr lang="tr-TR" sz="4200" dirty="0" smtClean="0"/>
              <a:t>Rüşvet, birçok farklı şekilde gerçekleştirilebilir. Örneğin, bir kişi veya şirket, kamu görevlisine veya bir işletmenin çalışanına maddi değeri olan bir hediye, para, mal veya diğer avantajlar sunabilir. Bu tür ödemeler, kişilerin adil ve dürüst kararlar vermek yerine kendi çıkarlarına veya başkalarının çıkarlarına hizmet etmelerini teşvik etmeyi amaçlar.</a:t>
            </a:r>
          </a:p>
          <a:p>
            <a:endParaRPr lang="tr-TR" sz="4200" dirty="0" smtClean="0"/>
          </a:p>
          <a:p>
            <a:r>
              <a:rPr lang="tr-TR" sz="4200" dirty="0" smtClean="0"/>
              <a:t>Rüşvet, birçok ülkede yasa dışıdır ve hukuki yaptırımlara tabidir. Ayrıca, etik dışı kabul edilen bir davranıştır ve kurumsal itibarın zarar görmesine, adaletin ve eşitliğin bozulmasına ve güvenin sarsılmasına yol açar.</a:t>
            </a:r>
          </a:p>
          <a:p>
            <a:endParaRPr lang="tr-TR" sz="4200" dirty="0" smtClean="0"/>
          </a:p>
          <a:p>
            <a:r>
              <a:rPr lang="tr-TR" sz="4200" dirty="0" smtClean="0"/>
              <a:t>Rüşvetle mücadele etmek, yolsuzluğu önlemek ve adil bir iş ortamı sağlamak için hukuki önlemler, etik standartlar, kurumsal politikalar ve eğitimler gereklidir. Aynı zamanda, toplumun bilinçlenmesi ve şeffaflığın sağlanması da rüşvetin önlenmesinde önemli rol oynar.</a:t>
            </a:r>
          </a:p>
          <a:p>
            <a:endParaRPr lang="tr-TR" dirty="0"/>
          </a:p>
        </p:txBody>
      </p:sp>
      <p:sp>
        <p:nvSpPr>
          <p:cNvPr id="2" name="1 Başlık"/>
          <p:cNvSpPr>
            <a:spLocks noGrp="1"/>
          </p:cNvSpPr>
          <p:nvPr>
            <p:ph type="title"/>
          </p:nvPr>
        </p:nvSpPr>
        <p:spPr/>
        <p:txBody>
          <a:bodyPr/>
          <a:lstStyle/>
          <a:p>
            <a:r>
              <a:rPr lang="tr-TR" dirty="0" smtClean="0"/>
              <a:t>RÜŞVET NEDİR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857232"/>
            <a:ext cx="8401080" cy="5268931"/>
          </a:xfrm>
        </p:spPr>
        <p:txBody>
          <a:bodyPr>
            <a:normAutofit fontScale="25000" lnSpcReduction="20000"/>
          </a:bodyPr>
          <a:lstStyle/>
          <a:p>
            <a:r>
              <a:rPr lang="tr-TR" sz="8000" b="1" dirty="0"/>
              <a:t>Yolsuzluk, güvenilirlik, dürüstlük ve etik değerlerin ihlal edildiği, yetkililerin veya kişilerin resmi görevlerini kötüye kullanarak, haksız kazanç elde etmeyi amaçlayan bir davranıştır. Yolsuzluk, kamu veya özel sektörde, farklı düzeylerde ve çeşitli şekillerde gerçekleşebilir.</a:t>
            </a:r>
          </a:p>
          <a:p>
            <a:r>
              <a:rPr lang="tr-TR" sz="8000" b="1" dirty="0"/>
              <a:t>Yolsuzluk</a:t>
            </a:r>
            <a:r>
              <a:rPr lang="tr-TR" sz="8000" dirty="0"/>
              <a:t>, çeşitli biçimlerde ortaya çıkabilir. Örneğin:</a:t>
            </a:r>
          </a:p>
          <a:p>
            <a:r>
              <a:rPr lang="tr-TR" sz="8000" b="1" dirty="0"/>
              <a:t>Rüşvet: </a:t>
            </a:r>
            <a:r>
              <a:rPr lang="tr-TR" sz="8000" dirty="0"/>
              <a:t>Kişilerin maddi değeri olan bir teklif veya ödeme yaparak yetkililerden veya diğer kişilerden haksız avantaj sağlaması.</a:t>
            </a:r>
          </a:p>
          <a:p>
            <a:r>
              <a:rPr lang="tr-TR" sz="8000" b="1" dirty="0"/>
              <a:t>İstismar ve Zimmete Geçirme</a:t>
            </a:r>
            <a:r>
              <a:rPr lang="tr-TR" sz="8000" dirty="0"/>
              <a:t>: Bir kişinin veya kurumun sahip olduğu kaynakları haksız bir şekilde kullanarak veya kendi çıkarlarına zimmetine geçirerek haksız kazanç elde etmesi.</a:t>
            </a:r>
          </a:p>
          <a:p>
            <a:r>
              <a:rPr lang="tr-TR" sz="8000" b="1" dirty="0"/>
              <a:t>Nepotizm</a:t>
            </a:r>
            <a:r>
              <a:rPr lang="tr-TR" sz="8000" dirty="0"/>
              <a:t>: Yetki ve görev verme süreçlerinde ayrıcalıklı muamele veya akrabalık ilişkilerine dayalı ayrımcılık yapılması.</a:t>
            </a:r>
          </a:p>
          <a:p>
            <a:r>
              <a:rPr lang="tr-TR" sz="8000" b="1" dirty="0"/>
              <a:t>Devlet Malının Kötüye Kullanılması</a:t>
            </a:r>
            <a:r>
              <a:rPr lang="tr-TR" sz="8000" dirty="0"/>
              <a:t>: Kamu kaynaklarının, projelerin veya sözleşmelerin haksız bir şekilde kullanılması veya kötüye kullanılması.</a:t>
            </a:r>
          </a:p>
          <a:p>
            <a:r>
              <a:rPr lang="tr-TR" sz="8000" b="1" dirty="0"/>
              <a:t>Para Aklama: </a:t>
            </a:r>
            <a:r>
              <a:rPr lang="tr-TR" sz="8000" dirty="0"/>
              <a:t>İllegal yollarla elde edilen paraların, yasal görünüm kazandırılarak yasal bir kaynağa dönüştürülmesi.</a:t>
            </a:r>
          </a:p>
          <a:p>
            <a:r>
              <a:rPr lang="tr-TR" sz="8000" dirty="0" smtClean="0"/>
              <a:t>.</a:t>
            </a:r>
            <a:endParaRPr lang="tr-TR" sz="8000" dirty="0"/>
          </a:p>
          <a:p>
            <a:endParaRPr lang="tr-TR" dirty="0"/>
          </a:p>
        </p:txBody>
      </p:sp>
      <p:sp>
        <p:nvSpPr>
          <p:cNvPr id="2" name="1 Başlık"/>
          <p:cNvSpPr>
            <a:spLocks noGrp="1"/>
          </p:cNvSpPr>
          <p:nvPr>
            <p:ph type="title"/>
          </p:nvPr>
        </p:nvSpPr>
        <p:spPr/>
        <p:txBody>
          <a:bodyPr>
            <a:normAutofit fontScale="90000"/>
          </a:bodyPr>
          <a:lstStyle/>
          <a:p>
            <a:r>
              <a:rPr lang="tr-TR" dirty="0" smtClean="0"/>
              <a:t>YOLSUZLUK NEDİR</a:t>
            </a:r>
            <a:br>
              <a:rPr lang="tr-TR" dirty="0" smtClean="0"/>
            </a:b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1071546"/>
            <a:ext cx="8401080" cy="5054617"/>
          </a:xfrm>
        </p:spPr>
        <p:txBody>
          <a:bodyPr>
            <a:normAutofit/>
          </a:bodyPr>
          <a:lstStyle/>
          <a:p>
            <a:r>
              <a:rPr lang="tr-TR" dirty="0" smtClean="0"/>
              <a:t>Yolsuzluk, hukuki açıdan suç olarak kabul edilir ve birçok ülkede yasal yaptırımlara tabidir. Ayrıca, yolsuzluk toplumda güvensizlik, adaletsizlik ve eşitsizlik duygusu yaratır, kamu kaynaklarının israfına ve ekonomik büyümeyi olumsuz etkileyebilir. Yolsuzlukla mücadele, hukuki önlemler, etik standartlar, şeffaflık ve hesap verebilirlik önlemleri ile birlikte toplumun bilinçlendirilmesi ve katılımını gerektirir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2200" dirty="0"/>
              <a:t>Rüşvet ve yolsuzlukla mücadele etmek, </a:t>
            </a:r>
            <a:r>
              <a:rPr lang="tr-TR" sz="2200" dirty="0" smtClean="0"/>
              <a:t>şirketler için önemli </a:t>
            </a:r>
            <a:r>
              <a:rPr lang="tr-TR" sz="2200" dirty="0"/>
              <a:t>bir </a:t>
            </a:r>
            <a:endParaRPr lang="tr-TR" sz="2200" dirty="0" smtClean="0"/>
          </a:p>
          <a:p>
            <a:pPr algn="just">
              <a:buNone/>
            </a:pPr>
            <a:r>
              <a:rPr lang="tr-TR" sz="2200" dirty="0" smtClean="0"/>
              <a:t>konudur. Aşağıda</a:t>
            </a:r>
            <a:r>
              <a:rPr lang="tr-TR" sz="2200" dirty="0"/>
              <a:t>, firmaların rüşvet ve yolsuzlukla başa çıkmak </a:t>
            </a:r>
            <a:r>
              <a:rPr lang="tr-TR" sz="2200" dirty="0" smtClean="0"/>
              <a:t>için uygulayabileceği </a:t>
            </a:r>
            <a:r>
              <a:rPr lang="tr-TR" sz="2200" dirty="0"/>
              <a:t>bazı önlemler bulunmaktadır</a:t>
            </a:r>
            <a:r>
              <a:rPr lang="tr-TR" dirty="0"/>
              <a:t>:</a:t>
            </a:r>
          </a:p>
          <a:p>
            <a:r>
              <a:rPr lang="tr-TR" dirty="0"/>
              <a:t>Etik Standartları Belirleme: </a:t>
            </a:r>
            <a:r>
              <a:rPr lang="tr-TR" sz="2000" dirty="0"/>
              <a:t>Şirketler, etik değerlerini açıkça belirleyen bir etik kod veya politika oluşturmalıdır. Bu belge, çalışanlara, yöneticilere ve tedarikçilere doğru ve dürüst davranmayı vurgulamalıdır.</a:t>
            </a:r>
          </a:p>
          <a:p>
            <a:endParaRPr lang="tr-TR" dirty="0"/>
          </a:p>
        </p:txBody>
      </p:sp>
      <p:sp>
        <p:nvSpPr>
          <p:cNvPr id="2" name="1 Başlık"/>
          <p:cNvSpPr>
            <a:spLocks noGrp="1"/>
          </p:cNvSpPr>
          <p:nvPr>
            <p:ph type="title"/>
          </p:nvPr>
        </p:nvSpPr>
        <p:spPr/>
        <p:txBody>
          <a:bodyPr>
            <a:normAutofit/>
          </a:bodyPr>
          <a:lstStyle/>
          <a:p>
            <a:r>
              <a:rPr lang="tr-TR" sz="2800" dirty="0" smtClean="0"/>
              <a:t>RÜŞVET VE </a:t>
            </a:r>
            <a:r>
              <a:rPr lang="tr-TR" sz="2800" smtClean="0"/>
              <a:t>YOLSUZLUKLA MÜCADELE </a:t>
            </a:r>
            <a:r>
              <a:rPr lang="tr-TR" sz="2800" dirty="0" smtClean="0"/>
              <a:t>İÇİN KURUMLAR NELER YAPMALIDIR?</a:t>
            </a:r>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a:t>Eğitim ve </a:t>
            </a:r>
            <a:r>
              <a:rPr lang="tr-TR" b="1" dirty="0" err="1"/>
              <a:t>Farkındalık</a:t>
            </a:r>
            <a:r>
              <a:rPr lang="tr-TR" b="1" dirty="0"/>
              <a:t>: </a:t>
            </a:r>
            <a:r>
              <a:rPr lang="tr-TR" dirty="0"/>
              <a:t>Şirketler, çalışanları rüşvet ve yolsuzluk konusunda eğitim vermelidir. Bu eğitimler, rüşvetin ne olduğunu, yolsuzluk belirtilerini tanımayı, riskli durumlarla nasıl başa çıkılacağını ve şirket politikalarını içermelidir.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a:t>İç Kontroller ve Denetimler: </a:t>
            </a:r>
            <a:r>
              <a:rPr lang="tr-TR" dirty="0"/>
              <a:t>Şirketler, iç kontrolleri güçlendirmeli ve düzenli olarak denetim yapmalıdır. Bu, iş süreçlerini gözden geçirme, mali kayıtların doğruluğunu sağlama ve potansiyel yolsuzluk veya rüşvet olaylarını tespit etme sürecini içerir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a:t>İhbar Hattı: </a:t>
            </a:r>
            <a:r>
              <a:rPr lang="tr-TR" dirty="0"/>
              <a:t>Şirketler, çalışanlar ve diğer ilgili taraflar için güvenli ve anonim bir ihbar hattı sağlamalıdır. Bu, rüşvet veya yolsuzlukla ilgili şüphelerin raporlanmasını teşvik eder ve şirketin bu tür durumları soruşturmasına yardımcı olur.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a:t>Tedarik Zinciri Yönetimi: </a:t>
            </a:r>
            <a:r>
              <a:rPr lang="tr-TR" dirty="0"/>
              <a:t>Şirketler, tedarik zinciri boyunca rüşvet ve yolsuzluk risklerini yönetmeye odaklanmalıdır. Tedarikçilerin ve iş ortaklarının etik standartlarına uymalarını talep etmeli ve risk değerlendirmeleri yapmalıdır.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TotalTime>
  <Words>693</Words>
  <Application>Microsoft Office PowerPoint</Application>
  <PresentationFormat>Ekran Gösterisi (4:3)</PresentationFormat>
  <Paragraphs>32</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Kalabalık</vt:lpstr>
      <vt:lpstr>RÜŞVET VE YOLSUZLUK EĞİTİMİ</vt:lpstr>
      <vt:lpstr>RÜŞVET NEDİR</vt:lpstr>
      <vt:lpstr>YOLSUZLUK NEDİR </vt:lpstr>
      <vt:lpstr>Slayt 4</vt:lpstr>
      <vt:lpstr>RÜŞVET VE YOLSUZLUKLA MÜCADELE İÇİN KURUMLAR NELER YAPMALIDIR?</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RÜŞVET VE YOLSUZLUK EĞİTİMİ</dc:title>
  <dc:creator>Asus</dc:creator>
  <cp:lastModifiedBy>Asus</cp:lastModifiedBy>
  <cp:revision>3</cp:revision>
  <dcterms:created xsi:type="dcterms:W3CDTF">2023-06-23T08:24:45Z</dcterms:created>
  <dcterms:modified xsi:type="dcterms:W3CDTF">2023-06-23T08:51:41Z</dcterms:modified>
</cp:coreProperties>
</file>